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3" r:id="rId17"/>
    <p:sldId id="274" r:id="rId18"/>
    <p:sldId id="275" r:id="rId19"/>
    <p:sldId id="276" r:id="rId20"/>
    <p:sldId id="277" r:id="rId21"/>
    <p:sldId id="278" r:id="rId22"/>
    <p:sldId id="279" r:id="rId23"/>
    <p:sldId id="287" r:id="rId24"/>
    <p:sldId id="288" r:id="rId25"/>
    <p:sldId id="289" r:id="rId26"/>
    <p:sldId id="290" r:id="rId27"/>
    <p:sldId id="291" r:id="rId28"/>
    <p:sldId id="29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yes</c:v>
                </c:pt>
              </c:strCache>
            </c:strRef>
          </c:tx>
          <c:invertIfNegative val="0"/>
          <c:cat>
            <c:strRef>
              <c:f>Sheet1!$A$2</c:f>
              <c:strCache>
                <c:ptCount val="1"/>
                <c:pt idx="0">
                  <c:v>Have you ever considered volunteering for cardiac surgical mission?</c:v>
                </c:pt>
              </c:strCache>
            </c:strRef>
          </c:cat>
          <c:val>
            <c:numRef>
              <c:f>Sheet1!$B$2</c:f>
              <c:numCache>
                <c:formatCode>General</c:formatCode>
                <c:ptCount val="1"/>
                <c:pt idx="0">
                  <c:v>45</c:v>
                </c:pt>
              </c:numCache>
            </c:numRef>
          </c:val>
          <c:extLst>
            <c:ext xmlns:c16="http://schemas.microsoft.com/office/drawing/2014/chart" uri="{C3380CC4-5D6E-409C-BE32-E72D297353CC}">
              <c16:uniqueId val="{00000000-D2FB-443D-9D73-CD65F81F68F8}"/>
            </c:ext>
          </c:extLst>
        </c:ser>
        <c:ser>
          <c:idx val="1"/>
          <c:order val="1"/>
          <c:tx>
            <c:strRef>
              <c:f>Sheet1!$C$1</c:f>
              <c:strCache>
                <c:ptCount val="1"/>
                <c:pt idx="0">
                  <c:v>no</c:v>
                </c:pt>
              </c:strCache>
            </c:strRef>
          </c:tx>
          <c:spPr>
            <a:solidFill>
              <a:schemeClr val="accent3">
                <a:lumMod val="75000"/>
              </a:schemeClr>
            </a:solidFill>
          </c:spPr>
          <c:invertIfNegative val="0"/>
          <c:cat>
            <c:strRef>
              <c:f>Sheet1!$A$2</c:f>
              <c:strCache>
                <c:ptCount val="1"/>
                <c:pt idx="0">
                  <c:v>Have you ever considered volunteering for cardiac surgical mission?</c:v>
                </c:pt>
              </c:strCache>
            </c:strRef>
          </c:cat>
          <c:val>
            <c:numRef>
              <c:f>Sheet1!$C$2</c:f>
              <c:numCache>
                <c:formatCode>General</c:formatCode>
                <c:ptCount val="1"/>
                <c:pt idx="0">
                  <c:v>1</c:v>
                </c:pt>
              </c:numCache>
            </c:numRef>
          </c:val>
          <c:extLst>
            <c:ext xmlns:c16="http://schemas.microsoft.com/office/drawing/2014/chart" uri="{C3380CC4-5D6E-409C-BE32-E72D297353CC}">
              <c16:uniqueId val="{00000001-D2FB-443D-9D73-CD65F81F68F8}"/>
            </c:ext>
          </c:extLst>
        </c:ser>
        <c:dLbls>
          <c:showLegendKey val="0"/>
          <c:showVal val="0"/>
          <c:showCatName val="0"/>
          <c:showSerName val="0"/>
          <c:showPercent val="0"/>
          <c:showBubbleSize val="0"/>
        </c:dLbls>
        <c:gapWidth val="150"/>
        <c:axId val="71215360"/>
        <c:axId val="71221248"/>
      </c:barChart>
      <c:catAx>
        <c:axId val="71215360"/>
        <c:scaling>
          <c:orientation val="minMax"/>
        </c:scaling>
        <c:delete val="0"/>
        <c:axPos val="b"/>
        <c:numFmt formatCode="General" sourceLinked="0"/>
        <c:majorTickMark val="out"/>
        <c:minorTickMark val="none"/>
        <c:tickLblPos val="nextTo"/>
        <c:crossAx val="71221248"/>
        <c:crosses val="autoZero"/>
        <c:auto val="1"/>
        <c:lblAlgn val="ctr"/>
        <c:lblOffset val="100"/>
        <c:noMultiLvlLbl val="0"/>
      </c:catAx>
      <c:valAx>
        <c:axId val="71221248"/>
        <c:scaling>
          <c:orientation val="minMax"/>
        </c:scaling>
        <c:delete val="0"/>
        <c:axPos val="l"/>
        <c:majorGridlines/>
        <c:numFmt formatCode="General" sourceLinked="1"/>
        <c:majorTickMark val="out"/>
        <c:minorTickMark val="none"/>
        <c:tickLblPos val="nextTo"/>
        <c:crossAx val="7121536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yes</c:v>
                </c:pt>
              </c:strCache>
            </c:strRef>
          </c:tx>
          <c:invertIfNegative val="0"/>
          <c:cat>
            <c:strRef>
              <c:f>Sheet1!$A$2</c:f>
              <c:strCache>
                <c:ptCount val="1"/>
                <c:pt idx="0">
                  <c:v>Have you ever attended a cardiac surgical mission?</c:v>
                </c:pt>
              </c:strCache>
            </c:strRef>
          </c:cat>
          <c:val>
            <c:numRef>
              <c:f>Sheet1!$B$2</c:f>
              <c:numCache>
                <c:formatCode>General</c:formatCode>
                <c:ptCount val="1"/>
                <c:pt idx="0">
                  <c:v>44</c:v>
                </c:pt>
              </c:numCache>
            </c:numRef>
          </c:val>
          <c:extLst>
            <c:ext xmlns:c16="http://schemas.microsoft.com/office/drawing/2014/chart" uri="{C3380CC4-5D6E-409C-BE32-E72D297353CC}">
              <c16:uniqueId val="{00000000-68D9-48EB-A260-890F32B4C9FE}"/>
            </c:ext>
          </c:extLst>
        </c:ser>
        <c:ser>
          <c:idx val="1"/>
          <c:order val="1"/>
          <c:tx>
            <c:strRef>
              <c:f>Sheet1!$C$1</c:f>
              <c:strCache>
                <c:ptCount val="1"/>
                <c:pt idx="0">
                  <c:v>no</c:v>
                </c:pt>
              </c:strCache>
            </c:strRef>
          </c:tx>
          <c:spPr>
            <a:solidFill>
              <a:schemeClr val="accent3">
                <a:lumMod val="75000"/>
              </a:schemeClr>
            </a:solidFill>
          </c:spPr>
          <c:invertIfNegative val="0"/>
          <c:cat>
            <c:strRef>
              <c:f>Sheet1!$A$2</c:f>
              <c:strCache>
                <c:ptCount val="1"/>
                <c:pt idx="0">
                  <c:v>Have you ever attended a cardiac surgical mission?</c:v>
                </c:pt>
              </c:strCache>
            </c:strRef>
          </c:cat>
          <c:val>
            <c:numRef>
              <c:f>Sheet1!$C$2</c:f>
              <c:numCache>
                <c:formatCode>General</c:formatCode>
                <c:ptCount val="1"/>
                <c:pt idx="0">
                  <c:v>47</c:v>
                </c:pt>
              </c:numCache>
            </c:numRef>
          </c:val>
          <c:extLst>
            <c:ext xmlns:c16="http://schemas.microsoft.com/office/drawing/2014/chart" uri="{C3380CC4-5D6E-409C-BE32-E72D297353CC}">
              <c16:uniqueId val="{00000001-68D9-48EB-A260-890F32B4C9FE}"/>
            </c:ext>
          </c:extLst>
        </c:ser>
        <c:dLbls>
          <c:showLegendKey val="0"/>
          <c:showVal val="0"/>
          <c:showCatName val="0"/>
          <c:showSerName val="0"/>
          <c:showPercent val="0"/>
          <c:showBubbleSize val="0"/>
        </c:dLbls>
        <c:gapWidth val="150"/>
        <c:axId val="73325952"/>
        <c:axId val="73348992"/>
      </c:barChart>
      <c:catAx>
        <c:axId val="73325952"/>
        <c:scaling>
          <c:orientation val="minMax"/>
        </c:scaling>
        <c:delete val="0"/>
        <c:axPos val="b"/>
        <c:numFmt formatCode="General" sourceLinked="0"/>
        <c:majorTickMark val="out"/>
        <c:minorTickMark val="none"/>
        <c:tickLblPos val="nextTo"/>
        <c:crossAx val="73348992"/>
        <c:crosses val="autoZero"/>
        <c:auto val="1"/>
        <c:lblAlgn val="ctr"/>
        <c:lblOffset val="100"/>
        <c:noMultiLvlLbl val="0"/>
      </c:catAx>
      <c:valAx>
        <c:axId val="73348992"/>
        <c:scaling>
          <c:orientation val="minMax"/>
          <c:max val="68"/>
          <c:min val="0"/>
        </c:scaling>
        <c:delete val="0"/>
        <c:axPos val="l"/>
        <c:majorGridlines/>
        <c:numFmt formatCode="General" sourceLinked="1"/>
        <c:majorTickMark val="out"/>
        <c:minorTickMark val="none"/>
        <c:tickLblPos val="nextTo"/>
        <c:crossAx val="7332595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Series 1</c:v>
                </c:pt>
              </c:strCache>
            </c:strRef>
          </c:tx>
          <c:invertIfNegative val="0"/>
          <c:cat>
            <c:strRef>
              <c:f>Sheet1!$A$2:$A$4</c:f>
              <c:strCache>
                <c:ptCount val="3"/>
                <c:pt idx="0">
                  <c:v>Adult</c:v>
                </c:pt>
                <c:pt idx="1">
                  <c:v>Pediatric</c:v>
                </c:pt>
                <c:pt idx="2">
                  <c:v>Both</c:v>
                </c:pt>
              </c:strCache>
            </c:strRef>
          </c:cat>
          <c:val>
            <c:numRef>
              <c:f>Sheet1!$B$2:$B$4</c:f>
              <c:numCache>
                <c:formatCode>General</c:formatCode>
                <c:ptCount val="3"/>
                <c:pt idx="0" formatCode="0">
                  <c:v>13</c:v>
                </c:pt>
                <c:pt idx="1">
                  <c:v>70</c:v>
                </c:pt>
                <c:pt idx="2">
                  <c:v>17</c:v>
                </c:pt>
              </c:numCache>
            </c:numRef>
          </c:val>
          <c:extLst>
            <c:ext xmlns:c16="http://schemas.microsoft.com/office/drawing/2014/chart" uri="{C3380CC4-5D6E-409C-BE32-E72D297353CC}">
              <c16:uniqueId val="{00000000-2FF9-4783-99A7-54F4EBC0FB99}"/>
            </c:ext>
          </c:extLst>
        </c:ser>
        <c:dLbls>
          <c:showLegendKey val="0"/>
          <c:showVal val="0"/>
          <c:showCatName val="0"/>
          <c:showSerName val="0"/>
          <c:showPercent val="0"/>
          <c:showBubbleSize val="0"/>
        </c:dLbls>
        <c:gapWidth val="150"/>
        <c:overlap val="100"/>
        <c:axId val="44984960"/>
        <c:axId val="44990848"/>
      </c:barChart>
      <c:catAx>
        <c:axId val="44984960"/>
        <c:scaling>
          <c:orientation val="minMax"/>
        </c:scaling>
        <c:delete val="0"/>
        <c:axPos val="b"/>
        <c:numFmt formatCode="General" sourceLinked="0"/>
        <c:majorTickMark val="out"/>
        <c:minorTickMark val="none"/>
        <c:tickLblPos val="nextTo"/>
        <c:txPr>
          <a:bodyPr/>
          <a:lstStyle/>
          <a:p>
            <a:pPr>
              <a:defRPr sz="1600" b="1"/>
            </a:pPr>
            <a:endParaRPr lang="en-US"/>
          </a:p>
        </c:txPr>
        <c:crossAx val="44990848"/>
        <c:crosses val="autoZero"/>
        <c:auto val="1"/>
        <c:lblAlgn val="ctr"/>
        <c:lblOffset val="100"/>
        <c:noMultiLvlLbl val="0"/>
      </c:catAx>
      <c:valAx>
        <c:axId val="44990848"/>
        <c:scaling>
          <c:orientation val="minMax"/>
        </c:scaling>
        <c:delete val="0"/>
        <c:axPos val="l"/>
        <c:majorGridlines/>
        <c:title>
          <c:tx>
            <c:rich>
              <a:bodyPr rot="-5400000" vert="horz"/>
              <a:lstStyle/>
              <a:p>
                <a:pPr>
                  <a:defRPr sz="2800"/>
                </a:pPr>
                <a:r>
                  <a:rPr lang="en-US" sz="1400" dirty="0" smtClean="0"/>
                  <a:t>Percent</a:t>
                </a:r>
                <a:endParaRPr lang="en-US" sz="1400" dirty="0"/>
              </a:p>
            </c:rich>
          </c:tx>
          <c:layout>
            <c:manualLayout>
              <c:xMode val="edge"/>
              <c:yMode val="edge"/>
              <c:x val="4.4444444444444444E-3"/>
              <c:y val="0.33941250024771269"/>
            </c:manualLayout>
          </c:layout>
          <c:overlay val="0"/>
        </c:title>
        <c:numFmt formatCode="0" sourceLinked="1"/>
        <c:majorTickMark val="out"/>
        <c:minorTickMark val="none"/>
        <c:tickLblPos val="nextTo"/>
        <c:txPr>
          <a:bodyPr/>
          <a:lstStyle/>
          <a:p>
            <a:pPr>
              <a:defRPr sz="1600" b="1"/>
            </a:pPr>
            <a:endParaRPr lang="en-US"/>
          </a:p>
        </c:txPr>
        <c:crossAx val="4498496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5206D0-3342-4870-9725-89EFFBE53EC2}" type="datetimeFigureOut">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281265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206D0-3342-4870-9725-89EFFBE53EC2}" type="datetimeFigureOut">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3983668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206D0-3342-4870-9725-89EFFBE53EC2}" type="datetimeFigureOut">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2630745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206D0-3342-4870-9725-89EFFBE53EC2}" type="datetimeFigureOut">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4132756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5206D0-3342-4870-9725-89EFFBE53EC2}" type="datetimeFigureOut">
              <a:rPr lang="en-US" smtClean="0"/>
              <a:t>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129177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5206D0-3342-4870-9725-89EFFBE53EC2}" type="datetimeFigureOut">
              <a:rPr lang="en-US" smtClean="0"/>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1270222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5206D0-3342-4870-9725-89EFFBE53EC2}" type="datetimeFigureOut">
              <a:rPr lang="en-US" smtClean="0"/>
              <a:t>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3792320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5206D0-3342-4870-9725-89EFFBE53EC2}" type="datetimeFigureOut">
              <a:rPr lang="en-US" smtClean="0"/>
              <a:t>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849300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206D0-3342-4870-9725-89EFFBE53EC2}" type="datetimeFigureOut">
              <a:rPr lang="en-US" smtClean="0"/>
              <a:t>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1668937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5206D0-3342-4870-9725-89EFFBE53EC2}" type="datetimeFigureOut">
              <a:rPr lang="en-US" smtClean="0"/>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1517943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5206D0-3342-4870-9725-89EFFBE53EC2}" type="datetimeFigureOut">
              <a:rPr lang="en-US" smtClean="0"/>
              <a:t>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C08A7-49FE-4A6E-90F6-B463C10446B5}" type="slidenum">
              <a:rPr lang="en-US" smtClean="0"/>
              <a:t>‹#›</a:t>
            </a:fld>
            <a:endParaRPr lang="en-US"/>
          </a:p>
        </p:txBody>
      </p:sp>
    </p:spTree>
    <p:extLst>
      <p:ext uri="{BB962C8B-B14F-4D97-AF65-F5344CB8AC3E}">
        <p14:creationId xmlns:p14="http://schemas.microsoft.com/office/powerpoint/2010/main" val="303802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206D0-3342-4870-9725-89EFFBE53EC2}" type="datetimeFigureOut">
              <a:rPr lang="en-US" smtClean="0"/>
              <a:t>3/1/2018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C08A7-49FE-4A6E-90F6-B463C10446B5}" type="slidenum">
              <a:rPr lang="en-US" smtClean="0"/>
              <a:t>‹#›</a:t>
            </a:fld>
            <a:endParaRPr lang="en-US"/>
          </a:p>
        </p:txBody>
      </p:sp>
    </p:spTree>
    <p:extLst>
      <p:ext uri="{BB962C8B-B14F-4D97-AF65-F5344CB8AC3E}">
        <p14:creationId xmlns:p14="http://schemas.microsoft.com/office/powerpoint/2010/main" val="1961081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nvPr>
        </p:nvGraphicFramePr>
        <p:xfrm>
          <a:off x="2438400" y="1295400"/>
          <a:ext cx="7620000" cy="50122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4721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1"/>
            <a:ext cx="11379200" cy="3786229"/>
          </a:xfrm>
          <a:prstGeom prst="rect">
            <a:avLst/>
          </a:prstGeom>
        </p:spPr>
        <p:txBody>
          <a:bodyPr wrap="square">
            <a:spAutoFit/>
          </a:bodyPr>
          <a:lstStyle/>
          <a:p>
            <a:pPr lvl="0"/>
            <a:r>
              <a:rPr lang="en-US" sz="2667" dirty="0">
                <a:solidFill>
                  <a:prstClr val="black"/>
                </a:solidFill>
                <a:latin typeface="Calibri"/>
              </a:rPr>
              <a:t>Limited </a:t>
            </a:r>
            <a:r>
              <a:rPr lang="en-US" sz="2667" dirty="0">
                <a:solidFill>
                  <a:prstClr val="black"/>
                </a:solidFill>
                <a:latin typeface="Calibri"/>
              </a:rPr>
              <a:t>supplies.  </a:t>
            </a:r>
            <a:r>
              <a:rPr lang="en-US" sz="2667" dirty="0" err="1">
                <a:solidFill>
                  <a:prstClr val="black"/>
                </a:solidFill>
                <a:latin typeface="Calibri"/>
              </a:rPr>
              <a:t>R</a:t>
            </a:r>
            <a:r>
              <a:rPr lang="en-US" sz="2667" dirty="0" err="1">
                <a:solidFill>
                  <a:prstClr val="black"/>
                </a:solidFill>
                <a:latin typeface="Calibri"/>
              </a:rPr>
              <a:t>esterilizing</a:t>
            </a:r>
            <a:r>
              <a:rPr lang="en-US" sz="2667" dirty="0">
                <a:solidFill>
                  <a:prstClr val="black"/>
                </a:solidFill>
                <a:latin typeface="Calibri"/>
              </a:rPr>
              <a:t> </a:t>
            </a:r>
            <a:r>
              <a:rPr lang="en-US" sz="2667" dirty="0">
                <a:solidFill>
                  <a:prstClr val="black"/>
                </a:solidFill>
                <a:latin typeface="Calibri"/>
              </a:rPr>
              <a:t>cannulas for safe use within 24 hours.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Like all missions, you have to work with the disposables available. The pediatric tubing packs were very basic and not consistent in content. I was happy </a:t>
            </a:r>
            <a:r>
              <a:rPr lang="en-US" sz="2667" dirty="0">
                <a:solidFill>
                  <a:prstClr val="black"/>
                </a:solidFill>
                <a:latin typeface="Calibri"/>
              </a:rPr>
              <a:t>that I </a:t>
            </a:r>
            <a:r>
              <a:rPr lang="en-US" sz="2667" dirty="0">
                <a:solidFill>
                  <a:prstClr val="black"/>
                </a:solidFill>
                <a:latin typeface="Calibri"/>
              </a:rPr>
              <a:t>brought an array of tubing connectors/reducers and extra tubing (various sizes) and </a:t>
            </a:r>
            <a:r>
              <a:rPr lang="en-US" sz="2667" dirty="0" err="1">
                <a:solidFill>
                  <a:prstClr val="black"/>
                </a:solidFill>
                <a:latin typeface="Calibri"/>
              </a:rPr>
              <a:t>hemoconcentrators</a:t>
            </a:r>
            <a:r>
              <a:rPr lang="en-US" sz="2667" dirty="0">
                <a:solidFill>
                  <a:prstClr val="black"/>
                </a:solidFill>
                <a:latin typeface="Calibri"/>
              </a:rPr>
              <a:t> to minimize </a:t>
            </a:r>
            <a:r>
              <a:rPr lang="en-US" sz="2667" dirty="0" err="1">
                <a:solidFill>
                  <a:prstClr val="black"/>
                </a:solidFill>
                <a:latin typeface="Calibri"/>
              </a:rPr>
              <a:t>hemodilution</a:t>
            </a:r>
            <a:r>
              <a:rPr lang="en-US" sz="2667" dirty="0">
                <a:solidFill>
                  <a:prstClr val="black"/>
                </a:solidFill>
                <a:latin typeface="Calibri"/>
              </a:rPr>
              <a:t> and blood requirements. I also brought a DLP pressure box and disposables to monitor arterial line pressure as there were no pressure monitors available. The DLP pressure monitoring box saved me from a circuit disruption when I had to emergently resume CPB.  </a:t>
            </a:r>
          </a:p>
        </p:txBody>
      </p:sp>
    </p:spTree>
    <p:extLst>
      <p:ext uri="{BB962C8B-B14F-4D97-AF65-F5344CB8AC3E}">
        <p14:creationId xmlns:p14="http://schemas.microsoft.com/office/powerpoint/2010/main" val="2920198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1"/>
            <a:ext cx="11379200" cy="4607095"/>
          </a:xfrm>
          <a:prstGeom prst="rect">
            <a:avLst/>
          </a:prstGeom>
        </p:spPr>
        <p:txBody>
          <a:bodyPr wrap="square">
            <a:spAutoFit/>
          </a:bodyPr>
          <a:lstStyle/>
          <a:p>
            <a:pPr lvl="0"/>
            <a:r>
              <a:rPr lang="en-US" sz="2667" dirty="0">
                <a:solidFill>
                  <a:prstClr val="black"/>
                </a:solidFill>
                <a:latin typeface="Calibri"/>
              </a:rPr>
              <a:t>Having the correct disposables available.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Random power outages and loosing O2 with no backup O2 tanks available.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Equipment, supplies, the food.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Equipment and circuit adaptations!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Losing </a:t>
            </a:r>
            <a:r>
              <a:rPr lang="en-US" sz="2667" dirty="0">
                <a:solidFill>
                  <a:prstClr val="black"/>
                </a:solidFill>
                <a:latin typeface="Calibri"/>
              </a:rPr>
              <a:t>heater cooler function and using wall hot water to rewarm patient. </a:t>
            </a:r>
            <a:endParaRPr lang="en-US" sz="2667" dirty="0">
              <a:solidFill>
                <a:prstClr val="black"/>
              </a:solidFill>
              <a:latin typeface="Calibri"/>
            </a:endParaRPr>
          </a:p>
          <a:p>
            <a:pPr lvl="0"/>
            <a:endParaRPr lang="en-US" sz="2667" dirty="0">
              <a:solidFill>
                <a:prstClr val="black"/>
              </a:solidFill>
              <a:latin typeface="Calibri"/>
            </a:endParaRPr>
          </a:p>
          <a:p>
            <a:pPr lvl="0"/>
            <a:endParaRPr lang="en-US" sz="2667" dirty="0">
              <a:solidFill>
                <a:prstClr val="black"/>
              </a:solidFill>
              <a:latin typeface="Calibri"/>
            </a:endParaRPr>
          </a:p>
        </p:txBody>
      </p:sp>
    </p:spTree>
    <p:extLst>
      <p:ext uri="{BB962C8B-B14F-4D97-AF65-F5344CB8AC3E}">
        <p14:creationId xmlns:p14="http://schemas.microsoft.com/office/powerpoint/2010/main" val="3830345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1"/>
            <a:ext cx="11379200" cy="4607095"/>
          </a:xfrm>
          <a:prstGeom prst="rect">
            <a:avLst/>
          </a:prstGeom>
        </p:spPr>
        <p:txBody>
          <a:bodyPr wrap="square">
            <a:spAutoFit/>
          </a:bodyPr>
          <a:lstStyle/>
          <a:p>
            <a:pPr lvl="0"/>
            <a:r>
              <a:rPr lang="en-US" sz="2667" dirty="0">
                <a:solidFill>
                  <a:prstClr val="black"/>
                </a:solidFill>
                <a:latin typeface="Calibri"/>
              </a:rPr>
              <a:t>Limited point of care testing, lack of standard safety devices on pump.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Everything is challenging. The biggest problem was lack and scarcity of equipment.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There’s </a:t>
            </a:r>
            <a:r>
              <a:rPr lang="en-US" sz="2667" dirty="0">
                <a:solidFill>
                  <a:prstClr val="black"/>
                </a:solidFill>
                <a:latin typeface="Calibri"/>
              </a:rPr>
              <a:t>certainly more than </a:t>
            </a:r>
            <a:r>
              <a:rPr lang="en-US" sz="2667" dirty="0">
                <a:solidFill>
                  <a:prstClr val="black"/>
                </a:solidFill>
                <a:latin typeface="Calibri"/>
              </a:rPr>
              <a:t>one </a:t>
            </a:r>
            <a:r>
              <a:rPr lang="en-US" sz="2667" dirty="0">
                <a:solidFill>
                  <a:prstClr val="black"/>
                </a:solidFill>
                <a:latin typeface="Calibri"/>
              </a:rPr>
              <a:t>single challenge on any mission, but if I had to </a:t>
            </a:r>
            <a:r>
              <a:rPr lang="en-US" sz="2667" dirty="0">
                <a:solidFill>
                  <a:prstClr val="black"/>
                </a:solidFill>
                <a:latin typeface="Calibri"/>
              </a:rPr>
              <a:t>categorize, </a:t>
            </a:r>
            <a:r>
              <a:rPr lang="en-US" sz="2667" dirty="0">
                <a:solidFill>
                  <a:prstClr val="black"/>
                </a:solidFill>
                <a:latin typeface="Calibri"/>
              </a:rPr>
              <a:t>I would say using </a:t>
            </a:r>
            <a:r>
              <a:rPr lang="en-US" sz="2667" dirty="0">
                <a:solidFill>
                  <a:prstClr val="black"/>
                </a:solidFill>
                <a:latin typeface="Calibri"/>
              </a:rPr>
              <a:t>the </a:t>
            </a:r>
            <a:r>
              <a:rPr lang="en-US" sz="2667" dirty="0">
                <a:solidFill>
                  <a:prstClr val="black"/>
                </a:solidFill>
                <a:latin typeface="Calibri"/>
              </a:rPr>
              <a:t>perfusion &amp; cardiac surgical resources </a:t>
            </a:r>
            <a:r>
              <a:rPr lang="en-US" sz="2667" dirty="0">
                <a:solidFill>
                  <a:prstClr val="black"/>
                </a:solidFill>
                <a:latin typeface="Calibri"/>
              </a:rPr>
              <a:t>that are </a:t>
            </a:r>
            <a:r>
              <a:rPr lang="en-US" sz="2667" dirty="0">
                <a:solidFill>
                  <a:prstClr val="black"/>
                </a:solidFill>
                <a:latin typeface="Calibri"/>
              </a:rPr>
              <a:t>at your disposal, no matter how obsolete or </a:t>
            </a:r>
            <a:r>
              <a:rPr lang="en-US" sz="2667" dirty="0">
                <a:solidFill>
                  <a:prstClr val="black"/>
                </a:solidFill>
                <a:latin typeface="Calibri"/>
              </a:rPr>
              <a:t>limiting. </a:t>
            </a:r>
            <a:r>
              <a:rPr lang="en-US" sz="2667" dirty="0">
                <a:solidFill>
                  <a:prstClr val="black"/>
                </a:solidFill>
                <a:latin typeface="Calibri"/>
              </a:rPr>
              <a:t>C</a:t>
            </a:r>
            <a:r>
              <a:rPr lang="en-US" sz="2667" dirty="0">
                <a:solidFill>
                  <a:prstClr val="black"/>
                </a:solidFill>
                <a:latin typeface="Calibri"/>
              </a:rPr>
              <a:t>reativity </a:t>
            </a:r>
            <a:r>
              <a:rPr lang="en-US" sz="2667" dirty="0">
                <a:solidFill>
                  <a:prstClr val="black"/>
                </a:solidFill>
                <a:latin typeface="Calibri"/>
              </a:rPr>
              <a:t>and adaptability are things that are cultivated in this kind of work, as far less resources are at your </a:t>
            </a:r>
            <a:r>
              <a:rPr lang="en-US" sz="2667" dirty="0">
                <a:solidFill>
                  <a:prstClr val="black"/>
                </a:solidFill>
                <a:latin typeface="Calibri"/>
              </a:rPr>
              <a:t>disposal.</a:t>
            </a:r>
            <a:endParaRPr lang="en-US" sz="2667" dirty="0">
              <a:solidFill>
                <a:prstClr val="black"/>
              </a:solidFill>
              <a:latin typeface="Calibri"/>
            </a:endParaRPr>
          </a:p>
          <a:p>
            <a:pPr lvl="0"/>
            <a:endParaRPr lang="en-US" sz="2667" dirty="0">
              <a:solidFill>
                <a:prstClr val="black"/>
              </a:solidFill>
              <a:latin typeface="Calibri"/>
            </a:endParaRPr>
          </a:p>
        </p:txBody>
      </p:sp>
    </p:spTree>
    <p:extLst>
      <p:ext uri="{BB962C8B-B14F-4D97-AF65-F5344CB8AC3E}">
        <p14:creationId xmlns:p14="http://schemas.microsoft.com/office/powerpoint/2010/main" val="781882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1"/>
            <a:ext cx="11379200" cy="3786229"/>
          </a:xfrm>
          <a:prstGeom prst="rect">
            <a:avLst/>
          </a:prstGeom>
        </p:spPr>
        <p:txBody>
          <a:bodyPr wrap="square">
            <a:spAutoFit/>
          </a:bodyPr>
          <a:lstStyle/>
          <a:p>
            <a:pPr lvl="0"/>
            <a:r>
              <a:rPr lang="en-US" sz="2667" dirty="0">
                <a:solidFill>
                  <a:prstClr val="black"/>
                </a:solidFill>
                <a:latin typeface="Calibri"/>
              </a:rPr>
              <a:t>Putting together a heart lung machine and piecing together supplies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No protective devices on equipment. First and only time I pumped air. Devastating!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Just preparation for any issues. Quickly learning the inventory and equipment capabilities so you knew everything in your arsenal. Thankfully we didn't have any true issues. Worst issue was not being able to mount a </a:t>
            </a:r>
            <a:r>
              <a:rPr lang="en-US" sz="2667" dirty="0" err="1">
                <a:solidFill>
                  <a:prstClr val="black"/>
                </a:solidFill>
                <a:latin typeface="Calibri"/>
              </a:rPr>
              <a:t>forane</a:t>
            </a:r>
            <a:r>
              <a:rPr lang="en-US" sz="2667" dirty="0">
                <a:solidFill>
                  <a:prstClr val="black"/>
                </a:solidFill>
                <a:latin typeface="Calibri"/>
              </a:rPr>
              <a:t> blender on the pump. </a:t>
            </a:r>
          </a:p>
        </p:txBody>
      </p:sp>
    </p:spTree>
    <p:extLst>
      <p:ext uri="{BB962C8B-B14F-4D97-AF65-F5344CB8AC3E}">
        <p14:creationId xmlns:p14="http://schemas.microsoft.com/office/powerpoint/2010/main" val="1170083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Advice</a:t>
            </a:r>
            <a:endParaRPr lang="en-US" dirty="0"/>
          </a:p>
        </p:txBody>
      </p:sp>
      <p:sp>
        <p:nvSpPr>
          <p:cNvPr id="3" name="Rectangle 2"/>
          <p:cNvSpPr/>
          <p:nvPr/>
        </p:nvSpPr>
        <p:spPr>
          <a:xfrm>
            <a:off x="304800" y="2032001"/>
            <a:ext cx="11379200" cy="3785075"/>
          </a:xfrm>
          <a:prstGeom prst="rect">
            <a:avLst/>
          </a:prstGeom>
        </p:spPr>
        <p:txBody>
          <a:bodyPr wrap="square">
            <a:spAutoFit/>
          </a:bodyPr>
          <a:lstStyle/>
          <a:p>
            <a:r>
              <a:rPr lang="en-US" sz="2133" dirty="0"/>
              <a:t>It will make you a better </a:t>
            </a:r>
            <a:r>
              <a:rPr lang="en-US" sz="2133" dirty="0" err="1"/>
              <a:t>p</a:t>
            </a:r>
            <a:r>
              <a:rPr lang="en-US" sz="2133" dirty="0" err="1"/>
              <a:t>erfusionist</a:t>
            </a:r>
            <a:r>
              <a:rPr lang="en-US" sz="2133" dirty="0"/>
              <a:t> </a:t>
            </a:r>
            <a:r>
              <a:rPr lang="en-US" sz="2133" dirty="0"/>
              <a:t>because you will be forced to challenge the way you have always done your job. </a:t>
            </a:r>
          </a:p>
          <a:p>
            <a:endParaRPr lang="en-US" sz="2133" dirty="0"/>
          </a:p>
          <a:p>
            <a:r>
              <a:rPr lang="en-US" sz="2133" dirty="0"/>
              <a:t>Be open minded and </a:t>
            </a:r>
            <a:r>
              <a:rPr lang="en-US" sz="2133" dirty="0"/>
              <a:t>flexible. </a:t>
            </a:r>
            <a:r>
              <a:rPr lang="en-US" sz="2133" dirty="0"/>
              <a:t>Emphasis on safety should be the same as where you usually practice. </a:t>
            </a:r>
          </a:p>
          <a:p>
            <a:endParaRPr lang="en-US" sz="2133" dirty="0"/>
          </a:p>
          <a:p>
            <a:r>
              <a:rPr lang="en-US" sz="2133" dirty="0"/>
              <a:t>Be prepared for unexpected emergencies like </a:t>
            </a:r>
            <a:r>
              <a:rPr lang="en-US" sz="2133" dirty="0"/>
              <a:t>gas </a:t>
            </a:r>
            <a:r>
              <a:rPr lang="en-US" sz="2133" dirty="0"/>
              <a:t>failure or power failure. Think outside the box </a:t>
            </a:r>
          </a:p>
          <a:p>
            <a:endParaRPr lang="en-US" sz="2133" dirty="0"/>
          </a:p>
          <a:p>
            <a:r>
              <a:rPr lang="en-US" sz="2133" dirty="0"/>
              <a:t>Have a very flexible and </a:t>
            </a:r>
            <a:r>
              <a:rPr lang="en-US" sz="2133" dirty="0"/>
              <a:t>non-judgmental </a:t>
            </a:r>
            <a:r>
              <a:rPr lang="en-US" sz="2133" dirty="0"/>
              <a:t>attitude. Don't </a:t>
            </a:r>
            <a:r>
              <a:rPr lang="en-US" sz="2133" dirty="0"/>
              <a:t>forget, </a:t>
            </a:r>
            <a:r>
              <a:rPr lang="en-US" sz="2133" dirty="0"/>
              <a:t>you are not in a </a:t>
            </a:r>
            <a:r>
              <a:rPr lang="en-US" sz="2133" dirty="0"/>
              <a:t>well-equipped “everything </a:t>
            </a:r>
            <a:r>
              <a:rPr lang="en-US" sz="2133" dirty="0"/>
              <a:t>is </a:t>
            </a:r>
            <a:r>
              <a:rPr lang="en-US" sz="2133" dirty="0"/>
              <a:t>available” </a:t>
            </a:r>
            <a:r>
              <a:rPr lang="en-US" sz="2133" dirty="0"/>
              <a:t>situation. Be prepared to improvise. </a:t>
            </a:r>
          </a:p>
          <a:p>
            <a:r>
              <a:rPr lang="en-US" sz="2133" dirty="0"/>
              <a:t>Relax. Enjoy working with new people and take it all in. </a:t>
            </a:r>
          </a:p>
          <a:p>
            <a:endParaRPr lang="en-US" sz="2667" dirty="0">
              <a:solidFill>
                <a:prstClr val="black"/>
              </a:solidFill>
              <a:latin typeface="Calibri"/>
            </a:endParaRPr>
          </a:p>
        </p:txBody>
      </p:sp>
    </p:spTree>
    <p:extLst>
      <p:ext uri="{BB962C8B-B14F-4D97-AF65-F5344CB8AC3E}">
        <p14:creationId xmlns:p14="http://schemas.microsoft.com/office/powerpoint/2010/main" val="185121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Advice</a:t>
            </a:r>
            <a:endParaRPr lang="en-US" dirty="0"/>
          </a:p>
        </p:txBody>
      </p:sp>
      <p:sp>
        <p:nvSpPr>
          <p:cNvPr id="3" name="Rectangle 2"/>
          <p:cNvSpPr/>
          <p:nvPr/>
        </p:nvSpPr>
        <p:spPr>
          <a:xfrm>
            <a:off x="304800" y="2032000"/>
            <a:ext cx="11379200" cy="3663311"/>
          </a:xfrm>
          <a:prstGeom prst="rect">
            <a:avLst/>
          </a:prstGeom>
        </p:spPr>
        <p:txBody>
          <a:bodyPr wrap="square">
            <a:spAutoFit/>
          </a:bodyPr>
          <a:lstStyle/>
          <a:p>
            <a:r>
              <a:rPr lang="en-US" sz="1867" dirty="0"/>
              <a:t>Smile! Laugh! Show up with an </a:t>
            </a:r>
            <a:r>
              <a:rPr lang="en-US" sz="1867" dirty="0"/>
              <a:t>open, </a:t>
            </a:r>
            <a:r>
              <a:rPr lang="en-US" sz="1867" dirty="0"/>
              <a:t>positive attitude. </a:t>
            </a:r>
            <a:r>
              <a:rPr lang="en-US" sz="1867" dirty="0"/>
              <a:t>It’s </a:t>
            </a:r>
            <a:r>
              <a:rPr lang="en-US" sz="1867" dirty="0"/>
              <a:t>not going to be like home. Not even remotely. You are there to save lives and </a:t>
            </a:r>
            <a:r>
              <a:rPr lang="en-US" sz="1867" dirty="0"/>
              <a:t>educate, not </a:t>
            </a:r>
            <a:r>
              <a:rPr lang="en-US" sz="1867" dirty="0"/>
              <a:t>make it like you do it at home. Labor to be the source of positivity, inspiration and most importantly calm on your trip. A bag of candy snuck into the OR tends to help </a:t>
            </a:r>
            <a:r>
              <a:rPr lang="en-US" sz="1867" dirty="0"/>
              <a:t>people’s </a:t>
            </a:r>
            <a:r>
              <a:rPr lang="en-US" sz="1867" dirty="0"/>
              <a:t>attitudes, especially on long days! Bring items for the local team. Pens, lanyards, scrub hats, branded items from your hospital (ask marketing), etc. Cipro </a:t>
            </a:r>
            <a:r>
              <a:rPr lang="en-US" sz="1867" dirty="0" err="1"/>
              <a:t>Pepto</a:t>
            </a:r>
            <a:r>
              <a:rPr lang="en-US" sz="1867" dirty="0"/>
              <a:t> </a:t>
            </a:r>
            <a:r>
              <a:rPr lang="en-US" sz="1867" dirty="0"/>
              <a:t>tablets. </a:t>
            </a:r>
            <a:r>
              <a:rPr lang="en-US" sz="1867" dirty="0"/>
              <a:t>Eat no vegetables that have not been </a:t>
            </a:r>
            <a:r>
              <a:rPr lang="en-US" sz="1867" dirty="0"/>
              <a:t>cooked. </a:t>
            </a:r>
            <a:r>
              <a:rPr lang="en-US" sz="1867" dirty="0"/>
              <a:t>No ice in </a:t>
            </a:r>
            <a:r>
              <a:rPr lang="en-US" sz="1867" dirty="0"/>
              <a:t>drinks. </a:t>
            </a:r>
            <a:r>
              <a:rPr lang="en-US" sz="1867" dirty="0"/>
              <a:t>Brush teeth exclusively with bottled water. Take lots of pictures and keep a journal. Take inventory for the next CCP. Bring educational material for locals. If possible travel and sight see... talk to the locals. Bring scrubs you can leave behind (some countries have trouble getting them). Bring OR hats, masks, shoe covers, disposable gloves, etc. </a:t>
            </a:r>
          </a:p>
          <a:p>
            <a:endParaRPr lang="en-US" sz="1867" dirty="0"/>
          </a:p>
          <a:p>
            <a:r>
              <a:rPr lang="en-US" sz="1867" dirty="0"/>
              <a:t>Be flexible, patient and kind to people. Release your expectations to deliver things perfectly, and realize that you are engaging in very difficult work that few healthcare practitioners ever consider. </a:t>
            </a:r>
          </a:p>
          <a:p>
            <a:endParaRPr lang="en-US" sz="2667" dirty="0">
              <a:solidFill>
                <a:prstClr val="black"/>
              </a:solidFill>
              <a:latin typeface="Calibri"/>
            </a:endParaRPr>
          </a:p>
        </p:txBody>
      </p:sp>
    </p:spTree>
    <p:extLst>
      <p:ext uri="{BB962C8B-B14F-4D97-AF65-F5344CB8AC3E}">
        <p14:creationId xmlns:p14="http://schemas.microsoft.com/office/powerpoint/2010/main" val="537064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Advice</a:t>
            </a:r>
            <a:endParaRPr lang="en-US" dirty="0"/>
          </a:p>
        </p:txBody>
      </p:sp>
      <p:sp>
        <p:nvSpPr>
          <p:cNvPr id="3" name="Rectangle 2"/>
          <p:cNvSpPr/>
          <p:nvPr/>
        </p:nvSpPr>
        <p:spPr>
          <a:xfrm>
            <a:off x="304800" y="2032001"/>
            <a:ext cx="11379200" cy="3827523"/>
          </a:xfrm>
          <a:prstGeom prst="rect">
            <a:avLst/>
          </a:prstGeom>
        </p:spPr>
        <p:txBody>
          <a:bodyPr wrap="square">
            <a:spAutoFit/>
          </a:bodyPr>
          <a:lstStyle/>
          <a:p>
            <a:r>
              <a:rPr lang="en-US" sz="1867" dirty="0"/>
              <a:t>Be prepared for anything. </a:t>
            </a:r>
            <a:endParaRPr lang="en-US" sz="1867" dirty="0"/>
          </a:p>
          <a:p>
            <a:endParaRPr lang="en-US" sz="1867" dirty="0"/>
          </a:p>
          <a:p>
            <a:r>
              <a:rPr lang="en-US" sz="1867" dirty="0"/>
              <a:t>Lots </a:t>
            </a:r>
            <a:r>
              <a:rPr lang="en-US" sz="1867" dirty="0"/>
              <a:t>of </a:t>
            </a:r>
            <a:r>
              <a:rPr lang="en-US" sz="1867" dirty="0" err="1"/>
              <a:t>imodium</a:t>
            </a:r>
            <a:r>
              <a:rPr lang="en-US" sz="1867" dirty="0"/>
              <a:t> / </a:t>
            </a:r>
            <a:r>
              <a:rPr lang="en-US" sz="1867" dirty="0" err="1"/>
              <a:t>lamodal</a:t>
            </a:r>
            <a:endParaRPr lang="en-US" sz="1867" dirty="0"/>
          </a:p>
          <a:p>
            <a:endParaRPr lang="en-US" sz="1867" dirty="0"/>
          </a:p>
          <a:p>
            <a:r>
              <a:rPr lang="en-US" sz="1867" dirty="0"/>
              <a:t>Reach out to the </a:t>
            </a:r>
            <a:r>
              <a:rPr lang="en-US" sz="1867" dirty="0" err="1"/>
              <a:t>AmSECT</a:t>
            </a:r>
            <a:r>
              <a:rPr lang="en-US" sz="1867" dirty="0"/>
              <a:t> PWOB committee with any questions and advice they might have. </a:t>
            </a:r>
            <a:endParaRPr lang="en-US" sz="1867" dirty="0"/>
          </a:p>
          <a:p>
            <a:endParaRPr lang="en-US" sz="1867" dirty="0"/>
          </a:p>
          <a:p>
            <a:r>
              <a:rPr lang="en-US" sz="1867" dirty="0"/>
              <a:t>Be creative and think outside the box. Every case will be set up differently and be run differently so go with the flow. </a:t>
            </a:r>
            <a:endParaRPr lang="en-US" sz="1867" dirty="0"/>
          </a:p>
          <a:p>
            <a:endParaRPr lang="en-US" sz="1867" dirty="0"/>
          </a:p>
          <a:p>
            <a:r>
              <a:rPr lang="en-US" sz="1867" dirty="0"/>
              <a:t>Be prepared and stay calm</a:t>
            </a:r>
            <a:r>
              <a:rPr lang="en-US" sz="1867" dirty="0"/>
              <a:t>.</a:t>
            </a:r>
          </a:p>
          <a:p>
            <a:endParaRPr lang="en-US" sz="1867" dirty="0"/>
          </a:p>
          <a:p>
            <a:r>
              <a:rPr lang="en-US" sz="1867" dirty="0"/>
              <a:t>Bring one of everything you need. Have an open mind and help those around you in small ways </a:t>
            </a:r>
            <a:endParaRPr lang="en-US" sz="1867" dirty="0"/>
          </a:p>
          <a:p>
            <a:endParaRPr lang="en-US" sz="1867" dirty="0"/>
          </a:p>
          <a:p>
            <a:r>
              <a:rPr lang="en-US" sz="1867" dirty="0"/>
              <a:t>Be prepared for unexpected events related to equipment, supplies, technique, etc.  </a:t>
            </a:r>
            <a:endParaRPr lang="en-US" sz="2667" dirty="0">
              <a:solidFill>
                <a:prstClr val="black"/>
              </a:solidFill>
              <a:latin typeface="Calibri"/>
            </a:endParaRPr>
          </a:p>
        </p:txBody>
      </p:sp>
    </p:spTree>
    <p:extLst>
      <p:ext uri="{BB962C8B-B14F-4D97-AF65-F5344CB8AC3E}">
        <p14:creationId xmlns:p14="http://schemas.microsoft.com/office/powerpoint/2010/main" val="1681393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Advice</a:t>
            </a:r>
            <a:endParaRPr lang="en-US" dirty="0"/>
          </a:p>
        </p:txBody>
      </p:sp>
      <p:sp>
        <p:nvSpPr>
          <p:cNvPr id="3" name="Rectangle 2"/>
          <p:cNvSpPr/>
          <p:nvPr/>
        </p:nvSpPr>
        <p:spPr>
          <a:xfrm>
            <a:off x="304800" y="2032001"/>
            <a:ext cx="11379200" cy="4402167"/>
          </a:xfrm>
          <a:prstGeom prst="rect">
            <a:avLst/>
          </a:prstGeom>
        </p:spPr>
        <p:txBody>
          <a:bodyPr wrap="square">
            <a:spAutoFit/>
          </a:bodyPr>
          <a:lstStyle/>
          <a:p>
            <a:r>
              <a:rPr lang="en-US" sz="1867" dirty="0"/>
              <a:t>Just do it</a:t>
            </a:r>
            <a:r>
              <a:rPr lang="en-US" sz="1867" dirty="0"/>
              <a:t>!  </a:t>
            </a:r>
            <a:r>
              <a:rPr lang="en-US" sz="1867" dirty="0"/>
              <a:t>It will make you a better </a:t>
            </a:r>
            <a:r>
              <a:rPr lang="en-US" sz="1867" dirty="0" err="1"/>
              <a:t>perfusionist</a:t>
            </a:r>
            <a:r>
              <a:rPr lang="en-US" sz="1867" dirty="0"/>
              <a:t> and human being! </a:t>
            </a:r>
            <a:endParaRPr lang="en-US" sz="1867" dirty="0"/>
          </a:p>
          <a:p>
            <a:endParaRPr lang="en-US" sz="1867" dirty="0"/>
          </a:p>
          <a:p>
            <a:r>
              <a:rPr lang="en-US" sz="1867" dirty="0"/>
              <a:t>Bring clothes to donate, including scrubs. Bring your tubing clamps. Take time to teach. Be flexible. Accept and show appreciation for their help and hospitality. Be open to different ideas and techniques </a:t>
            </a:r>
            <a:endParaRPr lang="en-US" sz="1867" dirty="0"/>
          </a:p>
          <a:p>
            <a:endParaRPr lang="en-US" sz="1867" dirty="0"/>
          </a:p>
          <a:p>
            <a:r>
              <a:rPr lang="en-US" sz="1867" dirty="0"/>
              <a:t>Make sure that you have a very good grasp of the basics and refresh yourself in emergency protocols </a:t>
            </a:r>
            <a:endParaRPr lang="en-US" sz="1867" dirty="0"/>
          </a:p>
          <a:p>
            <a:endParaRPr lang="en-US" sz="1867" dirty="0"/>
          </a:p>
          <a:p>
            <a:r>
              <a:rPr lang="en-US" sz="1867" dirty="0"/>
              <a:t>Be willing to improvise. </a:t>
            </a:r>
            <a:endParaRPr lang="en-US" sz="1867" dirty="0"/>
          </a:p>
          <a:p>
            <a:endParaRPr lang="en-US" sz="1867" dirty="0"/>
          </a:p>
          <a:p>
            <a:r>
              <a:rPr lang="en-US" sz="1867" dirty="0"/>
              <a:t>Stick to the basics; if you don't need to get fancy, don't. Know all of your tubing calibrations based on a </a:t>
            </a:r>
            <a:r>
              <a:rPr lang="en-US" sz="1867" dirty="0"/>
              <a:t>15-inch </a:t>
            </a:r>
            <a:r>
              <a:rPr lang="en-US" sz="1867" dirty="0"/>
              <a:t>roller. </a:t>
            </a:r>
            <a:endParaRPr lang="en-US" sz="1867" dirty="0"/>
          </a:p>
          <a:p>
            <a:endParaRPr lang="en-US" sz="1867" dirty="0"/>
          </a:p>
          <a:p>
            <a:r>
              <a:rPr lang="en-US" sz="1867" dirty="0"/>
              <a:t>Find out as much as you can ahead of time about the facilities and what you will have to work with. Try to get in contact with a </a:t>
            </a:r>
            <a:r>
              <a:rPr lang="en-US" sz="1867" dirty="0" err="1"/>
              <a:t>perfusionist</a:t>
            </a:r>
            <a:r>
              <a:rPr lang="en-US" sz="1867" dirty="0"/>
              <a:t> </a:t>
            </a:r>
            <a:r>
              <a:rPr lang="en-US" sz="1867" dirty="0"/>
              <a:t>that’s been </a:t>
            </a:r>
            <a:r>
              <a:rPr lang="en-US" sz="1867" dirty="0"/>
              <a:t>to that facility before to find out what you may want to bring or get donated before you go. Be prepared to rig the circuit to meet the </a:t>
            </a:r>
            <a:r>
              <a:rPr lang="en-US" sz="1867" dirty="0"/>
              <a:t>patient’s needs.</a:t>
            </a:r>
            <a:endParaRPr lang="en-US" sz="1867" dirty="0"/>
          </a:p>
        </p:txBody>
      </p:sp>
    </p:spTree>
    <p:extLst>
      <p:ext uri="{BB962C8B-B14F-4D97-AF65-F5344CB8AC3E}">
        <p14:creationId xmlns:p14="http://schemas.microsoft.com/office/powerpoint/2010/main" val="937857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Advice</a:t>
            </a:r>
            <a:endParaRPr lang="en-US" dirty="0"/>
          </a:p>
        </p:txBody>
      </p:sp>
      <p:sp>
        <p:nvSpPr>
          <p:cNvPr id="3" name="Rectangle 2"/>
          <p:cNvSpPr/>
          <p:nvPr/>
        </p:nvSpPr>
        <p:spPr>
          <a:xfrm>
            <a:off x="304800" y="2032001"/>
            <a:ext cx="11379200" cy="4114844"/>
          </a:xfrm>
          <a:prstGeom prst="rect">
            <a:avLst/>
          </a:prstGeom>
        </p:spPr>
        <p:txBody>
          <a:bodyPr wrap="square">
            <a:spAutoFit/>
          </a:bodyPr>
          <a:lstStyle/>
          <a:p>
            <a:r>
              <a:rPr lang="en-US" sz="1867" dirty="0"/>
              <a:t>Have patience and a spirit of adventure. Nothing is at your finger tips. Plan </a:t>
            </a:r>
            <a:r>
              <a:rPr lang="en-US" sz="1867" dirty="0"/>
              <a:t>and </a:t>
            </a:r>
            <a:r>
              <a:rPr lang="en-US" sz="1867" dirty="0"/>
              <a:t>plan again. Get the support of your </a:t>
            </a:r>
            <a:r>
              <a:rPr lang="en-US" sz="1867" dirty="0"/>
              <a:t>venders, hospital </a:t>
            </a:r>
            <a:r>
              <a:rPr lang="en-US" sz="1867" dirty="0"/>
              <a:t>and society. Learn from your experiences and </a:t>
            </a:r>
            <a:r>
              <a:rPr lang="en-US" sz="1867" dirty="0"/>
              <a:t>pay </a:t>
            </a:r>
            <a:r>
              <a:rPr lang="en-US" sz="1867" dirty="0"/>
              <a:t>it forward </a:t>
            </a:r>
            <a:endParaRPr lang="en-US" sz="1867" dirty="0"/>
          </a:p>
          <a:p>
            <a:endParaRPr lang="en-US" sz="1867" dirty="0"/>
          </a:p>
          <a:p>
            <a:r>
              <a:rPr lang="en-US" sz="1867" dirty="0"/>
              <a:t>Duct tape is a very valuable tool. </a:t>
            </a:r>
            <a:endParaRPr lang="en-US" sz="1867" dirty="0"/>
          </a:p>
          <a:p>
            <a:endParaRPr lang="en-US" sz="1867" dirty="0"/>
          </a:p>
          <a:p>
            <a:r>
              <a:rPr lang="en-US" sz="1867" dirty="0"/>
              <a:t>Try </a:t>
            </a:r>
            <a:r>
              <a:rPr lang="en-US" sz="1867" dirty="0"/>
              <a:t>it, </a:t>
            </a:r>
            <a:r>
              <a:rPr lang="en-US" sz="1867" dirty="0"/>
              <a:t>you may like it. I did. </a:t>
            </a:r>
            <a:endParaRPr lang="en-US" sz="1867" dirty="0"/>
          </a:p>
          <a:p>
            <a:endParaRPr lang="en-US" sz="1867" dirty="0"/>
          </a:p>
          <a:p>
            <a:r>
              <a:rPr lang="en-US" sz="1867" dirty="0"/>
              <a:t>Take it very seriously! Have a plan! </a:t>
            </a:r>
            <a:endParaRPr lang="en-US" sz="1867" dirty="0"/>
          </a:p>
          <a:p>
            <a:endParaRPr lang="en-US" sz="1867" dirty="0"/>
          </a:p>
          <a:p>
            <a:r>
              <a:rPr lang="en-US" sz="1867" dirty="0"/>
              <a:t>Try </a:t>
            </a:r>
            <a:r>
              <a:rPr lang="en-US" sz="1867" dirty="0"/>
              <a:t>to get as much information on hardware and disposables pre-trip as possible. </a:t>
            </a:r>
            <a:endParaRPr lang="en-US" sz="1867" dirty="0"/>
          </a:p>
          <a:p>
            <a:endParaRPr lang="en-US" sz="1867" dirty="0"/>
          </a:p>
          <a:p>
            <a:r>
              <a:rPr lang="en-US" sz="1867" dirty="0"/>
              <a:t>Relax. Enjoy working with new people and take it all in. </a:t>
            </a:r>
            <a:endParaRPr lang="en-US" sz="1867" dirty="0"/>
          </a:p>
          <a:p>
            <a:endParaRPr lang="en-US" sz="1867" dirty="0"/>
          </a:p>
          <a:p>
            <a:r>
              <a:rPr lang="en-US" sz="1867" dirty="0"/>
              <a:t>Get as much information about the program as you can ahead of time </a:t>
            </a:r>
          </a:p>
        </p:txBody>
      </p:sp>
    </p:spTree>
    <p:extLst>
      <p:ext uri="{BB962C8B-B14F-4D97-AF65-F5344CB8AC3E}">
        <p14:creationId xmlns:p14="http://schemas.microsoft.com/office/powerpoint/2010/main" val="3873613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Advice</a:t>
            </a:r>
            <a:endParaRPr lang="en-US" dirty="0"/>
          </a:p>
        </p:txBody>
      </p:sp>
      <p:sp>
        <p:nvSpPr>
          <p:cNvPr id="3" name="Rectangle 2"/>
          <p:cNvSpPr/>
          <p:nvPr/>
        </p:nvSpPr>
        <p:spPr>
          <a:xfrm>
            <a:off x="304800" y="2032001"/>
            <a:ext cx="11379200" cy="3827523"/>
          </a:xfrm>
          <a:prstGeom prst="rect">
            <a:avLst/>
          </a:prstGeom>
        </p:spPr>
        <p:txBody>
          <a:bodyPr wrap="square">
            <a:spAutoFit/>
          </a:bodyPr>
          <a:lstStyle/>
          <a:p>
            <a:r>
              <a:rPr lang="en-US" sz="1867" dirty="0"/>
              <a:t>Keep an open mind . </a:t>
            </a:r>
            <a:endParaRPr lang="en-US" sz="1867" dirty="0"/>
          </a:p>
          <a:p>
            <a:endParaRPr lang="en-US" sz="1867" dirty="0"/>
          </a:p>
          <a:p>
            <a:r>
              <a:rPr lang="en-US" sz="1867" dirty="0"/>
              <a:t>Be prepared to think on your feet and adapt equipment to the situation. </a:t>
            </a:r>
            <a:endParaRPr lang="en-US" sz="1867" dirty="0"/>
          </a:p>
          <a:p>
            <a:endParaRPr lang="en-US" sz="1867" dirty="0"/>
          </a:p>
          <a:p>
            <a:r>
              <a:rPr lang="en-US" sz="1867" dirty="0"/>
              <a:t>Plan, plan, plan and plan. </a:t>
            </a:r>
            <a:r>
              <a:rPr lang="en-US" sz="1867" dirty="0"/>
              <a:t>Make </a:t>
            </a:r>
            <a:r>
              <a:rPr lang="en-US" sz="1867" dirty="0"/>
              <a:t>sure you get </a:t>
            </a:r>
            <a:r>
              <a:rPr lang="en-US" sz="1867" dirty="0"/>
              <a:t>iron-clad </a:t>
            </a:r>
            <a:r>
              <a:rPr lang="en-US" sz="1867" dirty="0"/>
              <a:t>guarantees </a:t>
            </a:r>
            <a:r>
              <a:rPr lang="en-US" sz="1867" dirty="0"/>
              <a:t>that there </a:t>
            </a:r>
            <a:r>
              <a:rPr lang="en-US" sz="1867" dirty="0"/>
              <a:t>is equipment there for you</a:t>
            </a:r>
            <a:r>
              <a:rPr lang="en-US" sz="1867" dirty="0"/>
              <a:t>.</a:t>
            </a:r>
          </a:p>
          <a:p>
            <a:r>
              <a:rPr lang="en-US" sz="1867" dirty="0"/>
              <a:t> </a:t>
            </a:r>
            <a:endParaRPr lang="en-US" sz="1867" dirty="0"/>
          </a:p>
          <a:p>
            <a:r>
              <a:rPr lang="en-US" sz="1867" dirty="0"/>
              <a:t>Be ready for anything. Do the best you </a:t>
            </a:r>
            <a:r>
              <a:rPr lang="en-US" sz="1867" dirty="0"/>
              <a:t>can, </a:t>
            </a:r>
            <a:r>
              <a:rPr lang="en-US" sz="1867" dirty="0"/>
              <a:t>especially if you do not speak the language </a:t>
            </a:r>
            <a:endParaRPr lang="en-US" sz="1867" dirty="0"/>
          </a:p>
          <a:p>
            <a:endParaRPr lang="en-US" sz="1867" dirty="0"/>
          </a:p>
          <a:p>
            <a:r>
              <a:rPr lang="en-US" sz="1867" dirty="0"/>
              <a:t>Bring all your own tools. There is no such thing as being </a:t>
            </a:r>
            <a:r>
              <a:rPr lang="en-US" sz="1867" dirty="0" err="1"/>
              <a:t>overprepared</a:t>
            </a:r>
            <a:r>
              <a:rPr lang="en-US" sz="1867" dirty="0"/>
              <a:t> mentally for walking into a foreign room and using it shortly there after. Also remember to help teach those around you</a:t>
            </a:r>
            <a:r>
              <a:rPr lang="en-US" sz="1867" dirty="0"/>
              <a:t>.</a:t>
            </a:r>
          </a:p>
          <a:p>
            <a:endParaRPr lang="en-US" sz="1867" dirty="0"/>
          </a:p>
          <a:p>
            <a:r>
              <a:rPr lang="en-US" sz="1867" dirty="0"/>
              <a:t>Each mission is different, and depends on the team, the hosting </a:t>
            </a:r>
            <a:r>
              <a:rPr lang="en-US" sz="1867" dirty="0"/>
              <a:t>organization, </a:t>
            </a:r>
            <a:r>
              <a:rPr lang="en-US" sz="1867" dirty="0"/>
              <a:t>and the location. Do your research from all points of view. What ever you </a:t>
            </a:r>
            <a:r>
              <a:rPr lang="en-US" sz="1867" dirty="0"/>
              <a:t>do, </a:t>
            </a:r>
            <a:r>
              <a:rPr lang="en-US" sz="1867" dirty="0"/>
              <a:t>don't panic! </a:t>
            </a:r>
          </a:p>
        </p:txBody>
      </p:sp>
    </p:spTree>
    <p:extLst>
      <p:ext uri="{BB962C8B-B14F-4D97-AF65-F5344CB8AC3E}">
        <p14:creationId xmlns:p14="http://schemas.microsoft.com/office/powerpoint/2010/main" val="416449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nvPr>
        </p:nvGraphicFramePr>
        <p:xfrm>
          <a:off x="2438400" y="1295400"/>
          <a:ext cx="7620000" cy="50122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90310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List the top five items you would bring on a mission</a:t>
            </a:r>
            <a:endParaRPr lang="en-US" dirty="0"/>
          </a:p>
        </p:txBody>
      </p:sp>
      <p:sp>
        <p:nvSpPr>
          <p:cNvPr id="3" name="Rectangle 2"/>
          <p:cNvSpPr/>
          <p:nvPr/>
        </p:nvSpPr>
        <p:spPr>
          <a:xfrm>
            <a:off x="304800" y="2032001"/>
            <a:ext cx="5384800" cy="4441793"/>
          </a:xfrm>
          <a:prstGeom prst="rect">
            <a:avLst/>
          </a:prstGeom>
        </p:spPr>
        <p:txBody>
          <a:bodyPr wrap="square">
            <a:spAutoFit/>
          </a:bodyPr>
          <a:lstStyle/>
          <a:p>
            <a:pPr marL="380990" indent="-380990">
              <a:lnSpc>
                <a:spcPct val="150000"/>
              </a:lnSpc>
              <a:buFont typeface="Arial" panose="020B0604020202020204" pitchFamily="34" charset="0"/>
              <a:buChar char="•"/>
            </a:pPr>
            <a:r>
              <a:rPr lang="en-US" sz="2133" dirty="0">
                <a:solidFill>
                  <a:prstClr val="black"/>
                </a:solidFill>
                <a:latin typeface="Calibri"/>
              </a:rPr>
              <a:t>Duct </a:t>
            </a:r>
            <a:r>
              <a:rPr lang="en-US" sz="2133" dirty="0">
                <a:solidFill>
                  <a:prstClr val="black"/>
                </a:solidFill>
                <a:latin typeface="Calibri"/>
              </a:rPr>
              <a:t>tape!</a:t>
            </a:r>
            <a:endParaRPr lang="en-US" sz="2133" dirty="0">
              <a:solidFill>
                <a:prstClr val="black"/>
              </a:solidFill>
              <a:latin typeface="Calibri"/>
            </a:endParaRPr>
          </a:p>
          <a:p>
            <a:pPr marL="380990" indent="-380990">
              <a:lnSpc>
                <a:spcPct val="150000"/>
              </a:lnSpc>
              <a:buFont typeface="Arial" panose="020B0604020202020204" pitchFamily="34" charset="0"/>
              <a:buChar char="•"/>
            </a:pPr>
            <a:r>
              <a:rPr lang="en-US" sz="2133" dirty="0">
                <a:solidFill>
                  <a:prstClr val="black"/>
                </a:solidFill>
                <a:latin typeface="Calibri"/>
              </a:rPr>
              <a:t>Stopcocks </a:t>
            </a:r>
            <a:endParaRPr lang="en-US" sz="2133" dirty="0">
              <a:solidFill>
                <a:prstClr val="black"/>
              </a:solidFill>
              <a:latin typeface="Calibri"/>
            </a:endParaRPr>
          </a:p>
          <a:p>
            <a:pPr marL="380990" indent="-380990">
              <a:lnSpc>
                <a:spcPct val="150000"/>
              </a:lnSpc>
              <a:buFont typeface="Arial" panose="020B0604020202020204" pitchFamily="34" charset="0"/>
              <a:buChar char="•"/>
            </a:pPr>
            <a:r>
              <a:rPr lang="en-US" sz="2133" dirty="0">
                <a:solidFill>
                  <a:prstClr val="black"/>
                </a:solidFill>
                <a:latin typeface="Calibri"/>
              </a:rPr>
              <a:t>Tie bands</a:t>
            </a:r>
          </a:p>
          <a:p>
            <a:pPr marL="380990" indent="-380990">
              <a:lnSpc>
                <a:spcPct val="150000"/>
              </a:lnSpc>
              <a:buFont typeface="Arial" panose="020B0604020202020204" pitchFamily="34" charset="0"/>
              <a:buChar char="•"/>
            </a:pPr>
            <a:r>
              <a:rPr lang="en-US" sz="2133" dirty="0">
                <a:solidFill>
                  <a:prstClr val="black"/>
                </a:solidFill>
                <a:latin typeface="Calibri"/>
              </a:rPr>
              <a:t>Velcro</a:t>
            </a:r>
          </a:p>
          <a:p>
            <a:pPr marL="380990" indent="-380990">
              <a:lnSpc>
                <a:spcPct val="150000"/>
              </a:lnSpc>
              <a:buFont typeface="Arial" panose="020B0604020202020204" pitchFamily="34" charset="0"/>
              <a:buChar char="•"/>
            </a:pPr>
            <a:r>
              <a:rPr lang="en-US" sz="2133" dirty="0">
                <a:solidFill>
                  <a:prstClr val="black"/>
                </a:solidFill>
                <a:latin typeface="Calibri"/>
              </a:rPr>
              <a:t>Bone wax </a:t>
            </a:r>
          </a:p>
          <a:p>
            <a:pPr marL="380990" indent="-380990">
              <a:lnSpc>
                <a:spcPct val="150000"/>
              </a:lnSpc>
              <a:buFont typeface="Arial" panose="020B0604020202020204" pitchFamily="34" charset="0"/>
              <a:buChar char="•"/>
            </a:pPr>
            <a:r>
              <a:rPr lang="en-US" sz="2133" dirty="0">
                <a:solidFill>
                  <a:prstClr val="black"/>
                </a:solidFill>
                <a:latin typeface="Calibri"/>
              </a:rPr>
              <a:t>Head mounted flash light</a:t>
            </a:r>
          </a:p>
          <a:p>
            <a:pPr marL="457189" indent="-457189">
              <a:lnSpc>
                <a:spcPct val="150000"/>
              </a:lnSpc>
              <a:buFont typeface="Arial" panose="020B0604020202020204" pitchFamily="34" charset="0"/>
              <a:buChar char="•"/>
            </a:pPr>
            <a:r>
              <a:rPr lang="en-US" sz="2133" dirty="0">
                <a:solidFill>
                  <a:prstClr val="black"/>
                </a:solidFill>
                <a:latin typeface="Calibri"/>
              </a:rPr>
              <a:t>Several sharpies, paper tablet, index cards</a:t>
            </a:r>
          </a:p>
          <a:p>
            <a:pPr marL="457189" indent="-457189">
              <a:lnSpc>
                <a:spcPct val="150000"/>
              </a:lnSpc>
              <a:buFont typeface="Arial" panose="020B0604020202020204" pitchFamily="34" charset="0"/>
              <a:buChar char="•"/>
            </a:pPr>
            <a:r>
              <a:rPr lang="en-US" sz="2133" dirty="0">
                <a:solidFill>
                  <a:prstClr val="black"/>
                </a:solidFill>
                <a:latin typeface="Calibri"/>
              </a:rPr>
              <a:t>Cheap calculator to leave</a:t>
            </a:r>
          </a:p>
          <a:p>
            <a:endParaRPr lang="en-US" sz="2667" dirty="0">
              <a:solidFill>
                <a:prstClr val="black"/>
              </a:solidFill>
              <a:latin typeface="Calibri"/>
            </a:endParaRPr>
          </a:p>
        </p:txBody>
      </p:sp>
      <p:sp>
        <p:nvSpPr>
          <p:cNvPr id="4" name="Rectangle 3"/>
          <p:cNvSpPr/>
          <p:nvPr/>
        </p:nvSpPr>
        <p:spPr>
          <a:xfrm>
            <a:off x="6197600" y="2108200"/>
            <a:ext cx="5384800" cy="4441793"/>
          </a:xfrm>
          <a:prstGeom prst="rect">
            <a:avLst/>
          </a:prstGeom>
        </p:spPr>
        <p:txBody>
          <a:bodyPr wrap="square">
            <a:spAutoFit/>
          </a:bodyPr>
          <a:lstStyle/>
          <a:p>
            <a:pPr marL="457189" indent="-457189">
              <a:lnSpc>
                <a:spcPct val="150000"/>
              </a:lnSpc>
              <a:buFont typeface="Arial" panose="020B0604020202020204" pitchFamily="34" charset="0"/>
              <a:buChar char="•"/>
            </a:pPr>
            <a:r>
              <a:rPr lang="en-US" sz="2133" dirty="0">
                <a:solidFill>
                  <a:prstClr val="black"/>
                </a:solidFill>
                <a:latin typeface="Calibri"/>
              </a:rPr>
              <a:t>Clip board</a:t>
            </a:r>
          </a:p>
          <a:p>
            <a:pPr marL="457189" indent="-457189">
              <a:lnSpc>
                <a:spcPct val="150000"/>
              </a:lnSpc>
              <a:buFont typeface="Arial" panose="020B0604020202020204" pitchFamily="34" charset="0"/>
              <a:buChar char="•"/>
            </a:pPr>
            <a:r>
              <a:rPr lang="en-US" sz="2133" dirty="0">
                <a:solidFill>
                  <a:prstClr val="black"/>
                </a:solidFill>
                <a:latin typeface="Calibri"/>
              </a:rPr>
              <a:t>Flow and valve size </a:t>
            </a:r>
            <a:r>
              <a:rPr lang="en-US" sz="2133" dirty="0" err="1">
                <a:solidFill>
                  <a:prstClr val="black"/>
                </a:solidFill>
                <a:latin typeface="Calibri"/>
              </a:rPr>
              <a:t>nomagrams</a:t>
            </a:r>
            <a:endParaRPr lang="en-US" sz="2133" dirty="0">
              <a:solidFill>
                <a:prstClr val="black"/>
              </a:solidFill>
              <a:latin typeface="Calibri"/>
            </a:endParaRPr>
          </a:p>
          <a:p>
            <a:pPr marL="457189" indent="-457189">
              <a:lnSpc>
                <a:spcPct val="150000"/>
              </a:lnSpc>
              <a:buFont typeface="Arial" panose="020B0604020202020204" pitchFamily="34" charset="0"/>
              <a:buChar char="•"/>
            </a:pPr>
            <a:r>
              <a:rPr lang="en-US" sz="2133" dirty="0">
                <a:solidFill>
                  <a:prstClr val="black"/>
                </a:solidFill>
                <a:latin typeface="Calibri"/>
              </a:rPr>
              <a:t>Tool kit: Pliers, multi-tip screw driver </a:t>
            </a:r>
          </a:p>
          <a:p>
            <a:pPr marL="457189" indent="-457189">
              <a:lnSpc>
                <a:spcPct val="150000"/>
              </a:lnSpc>
              <a:buFont typeface="Arial" panose="020B0604020202020204" pitchFamily="34" charset="0"/>
              <a:buChar char="•"/>
            </a:pPr>
            <a:r>
              <a:rPr lang="en-US" sz="2133" dirty="0">
                <a:solidFill>
                  <a:prstClr val="black"/>
                </a:solidFill>
                <a:latin typeface="Calibri"/>
              </a:rPr>
              <a:t>Cannula (can be reused)</a:t>
            </a:r>
          </a:p>
          <a:p>
            <a:pPr marL="457189" indent="-457189">
              <a:lnSpc>
                <a:spcPct val="150000"/>
              </a:lnSpc>
              <a:buFont typeface="Arial" panose="020B0604020202020204" pitchFamily="34" charset="0"/>
              <a:buChar char="•"/>
            </a:pPr>
            <a:r>
              <a:rPr lang="en-US" sz="2133" dirty="0">
                <a:solidFill>
                  <a:prstClr val="black"/>
                </a:solidFill>
                <a:latin typeface="Calibri"/>
              </a:rPr>
              <a:t>Various connectors etc. to adapt a circuit</a:t>
            </a:r>
          </a:p>
          <a:p>
            <a:pPr marL="457189" indent="-457189">
              <a:lnSpc>
                <a:spcPct val="150000"/>
              </a:lnSpc>
              <a:buFont typeface="Arial" panose="020B0604020202020204" pitchFamily="34" charset="0"/>
              <a:buChar char="•"/>
            </a:pPr>
            <a:r>
              <a:rPr lang="en-US" sz="2133" dirty="0">
                <a:solidFill>
                  <a:prstClr val="black"/>
                </a:solidFill>
                <a:latin typeface="Calibri"/>
              </a:rPr>
              <a:t>Level sensor tapes</a:t>
            </a:r>
          </a:p>
          <a:p>
            <a:pPr marL="457189" indent="-457189">
              <a:lnSpc>
                <a:spcPct val="150000"/>
              </a:lnSpc>
              <a:buFont typeface="Arial" panose="020B0604020202020204" pitchFamily="34" charset="0"/>
              <a:buChar char="•"/>
            </a:pPr>
            <a:r>
              <a:rPr lang="en-US" sz="2133" dirty="0">
                <a:solidFill>
                  <a:prstClr val="black"/>
                </a:solidFill>
                <a:latin typeface="Calibri"/>
              </a:rPr>
              <a:t>Blunt </a:t>
            </a:r>
            <a:r>
              <a:rPr lang="en-US" sz="2133" dirty="0">
                <a:solidFill>
                  <a:prstClr val="black"/>
                </a:solidFill>
                <a:latin typeface="Calibri"/>
              </a:rPr>
              <a:t>needles</a:t>
            </a:r>
          </a:p>
          <a:p>
            <a:pPr marL="457189" indent="-457189">
              <a:lnSpc>
                <a:spcPct val="150000"/>
              </a:lnSpc>
              <a:buFont typeface="Arial" panose="020B0604020202020204" pitchFamily="34" charset="0"/>
              <a:buChar char="•"/>
            </a:pPr>
            <a:r>
              <a:rPr lang="en-US" sz="2133" dirty="0">
                <a:solidFill>
                  <a:prstClr val="black"/>
                </a:solidFill>
                <a:latin typeface="Calibri"/>
              </a:rPr>
              <a:t>Coil-in-bucket </a:t>
            </a:r>
            <a:r>
              <a:rPr lang="en-US" sz="2133" dirty="0" err="1">
                <a:solidFill>
                  <a:prstClr val="black"/>
                </a:solidFill>
                <a:latin typeface="Calibri"/>
              </a:rPr>
              <a:t>cardioplegia</a:t>
            </a:r>
            <a:r>
              <a:rPr lang="en-US" sz="2133" dirty="0">
                <a:solidFill>
                  <a:prstClr val="black"/>
                </a:solidFill>
                <a:latin typeface="Calibri"/>
              </a:rPr>
              <a:t> set</a:t>
            </a:r>
            <a:endParaRPr lang="en-US" sz="2133" dirty="0">
              <a:solidFill>
                <a:prstClr val="black"/>
              </a:solidFill>
              <a:latin typeface="Calibri"/>
            </a:endParaRPr>
          </a:p>
          <a:p>
            <a:endParaRPr lang="en-US" sz="2667" dirty="0">
              <a:solidFill>
                <a:prstClr val="black"/>
              </a:solidFill>
              <a:latin typeface="Calibri"/>
            </a:endParaRPr>
          </a:p>
        </p:txBody>
      </p:sp>
    </p:spTree>
    <p:extLst>
      <p:ext uri="{BB962C8B-B14F-4D97-AF65-F5344CB8AC3E}">
        <p14:creationId xmlns:p14="http://schemas.microsoft.com/office/powerpoint/2010/main" val="782241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List the top five items you would bring on a mission</a:t>
            </a:r>
            <a:endParaRPr lang="en-US" dirty="0"/>
          </a:p>
        </p:txBody>
      </p:sp>
      <p:sp>
        <p:nvSpPr>
          <p:cNvPr id="3" name="Rectangle 2"/>
          <p:cNvSpPr/>
          <p:nvPr/>
        </p:nvSpPr>
        <p:spPr>
          <a:xfrm>
            <a:off x="304800" y="1892539"/>
            <a:ext cx="5384800" cy="4934171"/>
          </a:xfrm>
          <a:prstGeom prst="rect">
            <a:avLst/>
          </a:prstGeom>
        </p:spPr>
        <p:txBody>
          <a:bodyPr wrap="square">
            <a:spAutoFit/>
          </a:bodyPr>
          <a:lstStyle/>
          <a:p>
            <a:pPr marL="380990" indent="-380990">
              <a:lnSpc>
                <a:spcPct val="150000"/>
              </a:lnSpc>
              <a:buFont typeface="Arial" panose="020B0604020202020204" pitchFamily="34" charset="0"/>
              <a:buChar char="•"/>
            </a:pPr>
            <a:r>
              <a:rPr lang="en-US" sz="2133" dirty="0">
                <a:solidFill>
                  <a:prstClr val="black"/>
                </a:solidFill>
                <a:latin typeface="Calibri"/>
              </a:rPr>
              <a:t>Line pressure manometer with pressure separators </a:t>
            </a:r>
          </a:p>
          <a:p>
            <a:pPr marL="380990" indent="-380990">
              <a:lnSpc>
                <a:spcPct val="150000"/>
              </a:lnSpc>
              <a:buFont typeface="Arial" panose="020B0604020202020204" pitchFamily="34" charset="0"/>
              <a:buChar char="•"/>
            </a:pPr>
            <a:r>
              <a:rPr lang="en-US" sz="2133" dirty="0">
                <a:solidFill>
                  <a:prstClr val="black"/>
                </a:solidFill>
                <a:latin typeface="Calibri"/>
              </a:rPr>
              <a:t>Red DLP pressure box with disposables</a:t>
            </a:r>
          </a:p>
          <a:p>
            <a:pPr marL="380990" indent="-380990">
              <a:lnSpc>
                <a:spcPct val="150000"/>
              </a:lnSpc>
              <a:buFont typeface="Arial" panose="020B0604020202020204" pitchFamily="34" charset="0"/>
              <a:buChar char="•"/>
            </a:pPr>
            <a:r>
              <a:rPr lang="en-US" sz="2133" dirty="0">
                <a:solidFill>
                  <a:prstClr val="black"/>
                </a:solidFill>
                <a:latin typeface="Calibri"/>
              </a:rPr>
              <a:t>Tubing clamps</a:t>
            </a:r>
          </a:p>
          <a:p>
            <a:pPr marL="380990" indent="-380990">
              <a:lnSpc>
                <a:spcPct val="150000"/>
              </a:lnSpc>
              <a:buFont typeface="Arial" panose="020B0604020202020204" pitchFamily="34" charset="0"/>
              <a:buChar char="•"/>
            </a:pPr>
            <a:r>
              <a:rPr lang="en-US" sz="2133" dirty="0">
                <a:solidFill>
                  <a:prstClr val="black"/>
                </a:solidFill>
                <a:latin typeface="Calibri"/>
              </a:rPr>
              <a:t>Hansen connectors </a:t>
            </a:r>
          </a:p>
          <a:p>
            <a:pPr marL="380990" indent="-380990">
              <a:lnSpc>
                <a:spcPct val="150000"/>
              </a:lnSpc>
              <a:buFont typeface="Arial" panose="020B0604020202020204" pitchFamily="34" charset="0"/>
              <a:buChar char="•"/>
            </a:pPr>
            <a:r>
              <a:rPr lang="en-US" sz="2133" dirty="0">
                <a:solidFill>
                  <a:prstClr val="black"/>
                </a:solidFill>
                <a:latin typeface="Calibri"/>
              </a:rPr>
              <a:t>PPE/shoe </a:t>
            </a:r>
            <a:r>
              <a:rPr lang="en-US" sz="2133" dirty="0">
                <a:solidFill>
                  <a:prstClr val="black"/>
                </a:solidFill>
                <a:latin typeface="Calibri"/>
              </a:rPr>
              <a:t>covers/gloves/glasses </a:t>
            </a:r>
          </a:p>
          <a:p>
            <a:pPr marL="380990" indent="-380990">
              <a:lnSpc>
                <a:spcPct val="150000"/>
              </a:lnSpc>
              <a:buFont typeface="Arial" panose="020B0604020202020204" pitchFamily="34" charset="0"/>
              <a:buChar char="•"/>
            </a:pPr>
            <a:r>
              <a:rPr lang="en-US" sz="2133" dirty="0">
                <a:solidFill>
                  <a:prstClr val="black"/>
                </a:solidFill>
                <a:latin typeface="Calibri"/>
              </a:rPr>
              <a:t>POCT devices and disposables</a:t>
            </a:r>
          </a:p>
          <a:p>
            <a:pPr marL="380990" indent="-380990">
              <a:lnSpc>
                <a:spcPct val="150000"/>
              </a:lnSpc>
              <a:buFont typeface="Arial" panose="020B0604020202020204" pitchFamily="34" charset="0"/>
              <a:buChar char="•"/>
            </a:pPr>
            <a:r>
              <a:rPr lang="en-US" sz="2133" dirty="0">
                <a:solidFill>
                  <a:prstClr val="black"/>
                </a:solidFill>
                <a:latin typeface="Calibri"/>
              </a:rPr>
              <a:t>Translation book</a:t>
            </a:r>
          </a:p>
          <a:p>
            <a:pPr marL="380990" indent="-380990">
              <a:lnSpc>
                <a:spcPct val="150000"/>
              </a:lnSpc>
              <a:buFont typeface="Arial" panose="020B0604020202020204" pitchFamily="34" charset="0"/>
              <a:buChar char="•"/>
            </a:pPr>
            <a:r>
              <a:rPr lang="en-US" sz="2133" dirty="0">
                <a:solidFill>
                  <a:prstClr val="black"/>
                </a:solidFill>
                <a:latin typeface="Calibri"/>
              </a:rPr>
              <a:t>Drug labels</a:t>
            </a:r>
            <a:endParaRPr lang="en-US" sz="2133" dirty="0">
              <a:solidFill>
                <a:prstClr val="black"/>
              </a:solidFill>
              <a:latin typeface="Calibri"/>
            </a:endParaRPr>
          </a:p>
          <a:p>
            <a:endParaRPr lang="en-US" sz="2667" dirty="0">
              <a:solidFill>
                <a:prstClr val="black"/>
              </a:solidFill>
              <a:latin typeface="Calibri"/>
            </a:endParaRPr>
          </a:p>
        </p:txBody>
      </p:sp>
      <p:sp>
        <p:nvSpPr>
          <p:cNvPr id="4" name="Rectangle 3"/>
          <p:cNvSpPr/>
          <p:nvPr/>
        </p:nvSpPr>
        <p:spPr>
          <a:xfrm>
            <a:off x="6194241" y="1925076"/>
            <a:ext cx="5384800" cy="4934171"/>
          </a:xfrm>
          <a:prstGeom prst="rect">
            <a:avLst/>
          </a:prstGeom>
        </p:spPr>
        <p:txBody>
          <a:bodyPr wrap="square">
            <a:spAutoFit/>
          </a:bodyPr>
          <a:lstStyle/>
          <a:p>
            <a:pPr marL="457189" indent="-457189">
              <a:lnSpc>
                <a:spcPct val="150000"/>
              </a:lnSpc>
              <a:buFont typeface="Arial" panose="020B0604020202020204" pitchFamily="34" charset="0"/>
              <a:buChar char="•"/>
            </a:pPr>
            <a:r>
              <a:rPr lang="en-US" sz="2133" dirty="0">
                <a:solidFill>
                  <a:prstClr val="black"/>
                </a:solidFill>
                <a:latin typeface="Calibri"/>
              </a:rPr>
              <a:t>Snacks /Starbucks Instant Coffee </a:t>
            </a:r>
          </a:p>
          <a:p>
            <a:pPr marL="457189" indent="-457189">
              <a:lnSpc>
                <a:spcPct val="150000"/>
              </a:lnSpc>
              <a:buFont typeface="Arial" panose="020B0604020202020204" pitchFamily="34" charset="0"/>
              <a:buChar char="•"/>
            </a:pPr>
            <a:r>
              <a:rPr lang="en-US" sz="2133" dirty="0">
                <a:solidFill>
                  <a:prstClr val="black"/>
                </a:solidFill>
                <a:latin typeface="Calibri"/>
              </a:rPr>
              <a:t>Cipro, Imodium &amp; toilet paper </a:t>
            </a:r>
          </a:p>
          <a:p>
            <a:pPr marL="457189" indent="-457189">
              <a:lnSpc>
                <a:spcPct val="150000"/>
              </a:lnSpc>
              <a:buFont typeface="Arial" panose="020B0604020202020204" pitchFamily="34" charset="0"/>
              <a:buChar char="•"/>
            </a:pPr>
            <a:r>
              <a:rPr lang="en-US" sz="2133" dirty="0">
                <a:solidFill>
                  <a:prstClr val="black"/>
                </a:solidFill>
                <a:latin typeface="Calibri"/>
              </a:rPr>
              <a:t>Willingness to multi-task in the team </a:t>
            </a:r>
          </a:p>
          <a:p>
            <a:pPr marL="457189" indent="-457189">
              <a:lnSpc>
                <a:spcPct val="150000"/>
              </a:lnSpc>
              <a:buFont typeface="Arial" panose="020B0604020202020204" pitchFamily="34" charset="0"/>
              <a:buChar char="•"/>
            </a:pPr>
            <a:r>
              <a:rPr lang="en-US" sz="2133" dirty="0">
                <a:solidFill>
                  <a:prstClr val="black"/>
                </a:solidFill>
                <a:latin typeface="Calibri"/>
              </a:rPr>
              <a:t>Open mind, ability to improvise, sense of humor </a:t>
            </a:r>
            <a:endParaRPr lang="en-US" sz="2133" dirty="0">
              <a:solidFill>
                <a:prstClr val="black"/>
              </a:solidFill>
              <a:latin typeface="Calibri"/>
            </a:endParaRPr>
          </a:p>
          <a:p>
            <a:pPr marL="457189" indent="-457189">
              <a:lnSpc>
                <a:spcPct val="150000"/>
              </a:lnSpc>
              <a:buFont typeface="Arial" panose="020B0604020202020204" pitchFamily="34" charset="0"/>
              <a:buChar char="•"/>
            </a:pPr>
            <a:r>
              <a:rPr lang="en-US" sz="2133" dirty="0">
                <a:solidFill>
                  <a:prstClr val="black"/>
                </a:solidFill>
                <a:latin typeface="Calibri"/>
              </a:rPr>
              <a:t>Sterile blades</a:t>
            </a:r>
          </a:p>
          <a:p>
            <a:pPr marL="457189" indent="-457189">
              <a:lnSpc>
                <a:spcPct val="150000"/>
              </a:lnSpc>
              <a:buFont typeface="Arial" panose="020B0604020202020204" pitchFamily="34" charset="0"/>
              <a:buChar char="•"/>
            </a:pPr>
            <a:r>
              <a:rPr lang="en-US" sz="2133" dirty="0" err="1">
                <a:solidFill>
                  <a:prstClr val="black"/>
                </a:solidFill>
                <a:latin typeface="Calibri"/>
              </a:rPr>
              <a:t>hemoconcentrators</a:t>
            </a:r>
            <a:endParaRPr lang="en-US" sz="2133" dirty="0">
              <a:solidFill>
                <a:prstClr val="black"/>
              </a:solidFill>
              <a:latin typeface="Calibri"/>
            </a:endParaRPr>
          </a:p>
          <a:p>
            <a:pPr marL="457189" indent="-457189">
              <a:lnSpc>
                <a:spcPct val="150000"/>
              </a:lnSpc>
              <a:buFont typeface="Arial" panose="020B0604020202020204" pitchFamily="34" charset="0"/>
              <a:buChar char="•"/>
            </a:pPr>
            <a:r>
              <a:rPr lang="en-US" sz="2133" dirty="0">
                <a:solidFill>
                  <a:prstClr val="black"/>
                </a:solidFill>
                <a:latin typeface="Calibri"/>
              </a:rPr>
              <a:t>Blood transfer bags</a:t>
            </a:r>
          </a:p>
          <a:p>
            <a:pPr marL="457189" indent="-457189">
              <a:lnSpc>
                <a:spcPct val="150000"/>
              </a:lnSpc>
              <a:buFont typeface="Arial" panose="020B0604020202020204" pitchFamily="34" charset="0"/>
              <a:buChar char="•"/>
            </a:pPr>
            <a:r>
              <a:rPr lang="en-US" sz="2133" dirty="0">
                <a:solidFill>
                  <a:prstClr val="black"/>
                </a:solidFill>
                <a:latin typeface="Calibri"/>
              </a:rPr>
              <a:t>scissors</a:t>
            </a:r>
            <a:endParaRPr lang="en-US" sz="2133" dirty="0">
              <a:solidFill>
                <a:prstClr val="black"/>
              </a:solidFill>
              <a:latin typeface="Calibri"/>
            </a:endParaRPr>
          </a:p>
          <a:p>
            <a:endParaRPr lang="en-US" sz="2667" dirty="0">
              <a:solidFill>
                <a:prstClr val="black"/>
              </a:solidFill>
              <a:latin typeface="Calibri"/>
            </a:endParaRPr>
          </a:p>
        </p:txBody>
      </p:sp>
    </p:spTree>
    <p:extLst>
      <p:ext uri="{BB962C8B-B14F-4D97-AF65-F5344CB8AC3E}">
        <p14:creationId xmlns:p14="http://schemas.microsoft.com/office/powerpoint/2010/main" val="2158057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List the top five items you would bring on a mission</a:t>
            </a:r>
            <a:endParaRPr lang="en-US" dirty="0"/>
          </a:p>
        </p:txBody>
      </p:sp>
      <p:sp>
        <p:nvSpPr>
          <p:cNvPr id="3" name="Rectangle 2"/>
          <p:cNvSpPr/>
          <p:nvPr/>
        </p:nvSpPr>
        <p:spPr>
          <a:xfrm>
            <a:off x="304800" y="2032000"/>
            <a:ext cx="5384800" cy="3949414"/>
          </a:xfrm>
          <a:prstGeom prst="rect">
            <a:avLst/>
          </a:prstGeom>
        </p:spPr>
        <p:txBody>
          <a:bodyPr wrap="square">
            <a:spAutoFit/>
          </a:bodyPr>
          <a:lstStyle/>
          <a:p>
            <a:pPr marL="380990" indent="-380990">
              <a:lnSpc>
                <a:spcPct val="150000"/>
              </a:lnSpc>
              <a:buFont typeface="Arial" panose="020B0604020202020204" pitchFamily="34" charset="0"/>
              <a:buChar char="•"/>
            </a:pPr>
            <a:r>
              <a:rPr lang="en-US" sz="2133" dirty="0">
                <a:solidFill>
                  <a:prstClr val="black"/>
                </a:solidFill>
                <a:latin typeface="Calibri"/>
              </a:rPr>
              <a:t>Sterile tubing</a:t>
            </a:r>
            <a:endParaRPr lang="en-US" sz="2133" dirty="0">
              <a:solidFill>
                <a:prstClr val="black"/>
              </a:solidFill>
              <a:latin typeface="Calibri"/>
            </a:endParaRPr>
          </a:p>
          <a:p>
            <a:pPr marL="380990" indent="-380990">
              <a:lnSpc>
                <a:spcPct val="150000"/>
              </a:lnSpc>
              <a:buFont typeface="Arial" panose="020B0604020202020204" pitchFamily="34" charset="0"/>
              <a:buChar char="•"/>
            </a:pPr>
            <a:r>
              <a:rPr lang="en-US" sz="2133" dirty="0">
                <a:solidFill>
                  <a:prstClr val="black"/>
                </a:solidFill>
                <a:latin typeface="Calibri"/>
              </a:rPr>
              <a:t>syringes</a:t>
            </a:r>
            <a:endParaRPr lang="en-US" sz="2133" dirty="0">
              <a:solidFill>
                <a:prstClr val="black"/>
              </a:solidFill>
              <a:latin typeface="Calibri"/>
            </a:endParaRPr>
          </a:p>
          <a:p>
            <a:pPr marL="380990" indent="-380990">
              <a:lnSpc>
                <a:spcPct val="150000"/>
              </a:lnSpc>
              <a:buFont typeface="Arial" panose="020B0604020202020204" pitchFamily="34" charset="0"/>
              <a:buChar char="•"/>
            </a:pPr>
            <a:r>
              <a:rPr lang="en-US" sz="2133" dirty="0">
                <a:solidFill>
                  <a:prstClr val="black"/>
                </a:solidFill>
                <a:latin typeface="Calibri"/>
              </a:rPr>
              <a:t>Antiseptic wipes</a:t>
            </a:r>
            <a:endParaRPr lang="en-US" sz="2133" dirty="0">
              <a:solidFill>
                <a:prstClr val="black"/>
              </a:solidFill>
              <a:latin typeface="Calibri"/>
            </a:endParaRPr>
          </a:p>
          <a:p>
            <a:pPr marL="380990" indent="-380990">
              <a:lnSpc>
                <a:spcPct val="150000"/>
              </a:lnSpc>
              <a:buFont typeface="Arial" panose="020B0604020202020204" pitchFamily="34" charset="0"/>
              <a:buChar char="•"/>
            </a:pPr>
            <a:r>
              <a:rPr lang="en-US" sz="2133" dirty="0">
                <a:solidFill>
                  <a:prstClr val="black"/>
                </a:solidFill>
                <a:latin typeface="Calibri"/>
              </a:rPr>
              <a:t>Flow meter</a:t>
            </a:r>
            <a:endParaRPr lang="en-US" sz="2133" dirty="0">
              <a:solidFill>
                <a:prstClr val="black"/>
              </a:solidFill>
              <a:latin typeface="Calibri"/>
            </a:endParaRPr>
          </a:p>
          <a:p>
            <a:pPr marL="380990" indent="-380990">
              <a:lnSpc>
                <a:spcPct val="150000"/>
              </a:lnSpc>
              <a:buFont typeface="Arial" panose="020B0604020202020204" pitchFamily="34" charset="0"/>
              <a:buChar char="•"/>
            </a:pPr>
            <a:r>
              <a:rPr lang="en-US" sz="2133" dirty="0">
                <a:solidFill>
                  <a:prstClr val="black"/>
                </a:solidFill>
                <a:latin typeface="Calibri"/>
              </a:rPr>
              <a:t>Checklists, charting material</a:t>
            </a:r>
          </a:p>
          <a:p>
            <a:pPr marL="380990" indent="-380990">
              <a:lnSpc>
                <a:spcPct val="150000"/>
              </a:lnSpc>
              <a:buFont typeface="Arial" panose="020B0604020202020204" pitchFamily="34" charset="0"/>
              <a:buChar char="•"/>
            </a:pPr>
            <a:r>
              <a:rPr lang="en-US" sz="2133" dirty="0">
                <a:solidFill>
                  <a:prstClr val="black"/>
                </a:solidFill>
                <a:latin typeface="Calibri"/>
              </a:rPr>
              <a:t>Gifts for locals</a:t>
            </a:r>
          </a:p>
          <a:p>
            <a:pPr marL="380990" indent="-380990">
              <a:lnSpc>
                <a:spcPct val="150000"/>
              </a:lnSpc>
              <a:buFont typeface="Arial" panose="020B0604020202020204" pitchFamily="34" charset="0"/>
              <a:buChar char="•"/>
            </a:pPr>
            <a:r>
              <a:rPr lang="en-US" sz="2133" dirty="0">
                <a:solidFill>
                  <a:prstClr val="black"/>
                </a:solidFill>
                <a:latin typeface="Calibri"/>
              </a:rPr>
              <a:t>Educational materials</a:t>
            </a:r>
            <a:endParaRPr lang="en-US" sz="2133" dirty="0">
              <a:solidFill>
                <a:prstClr val="black"/>
              </a:solidFill>
              <a:latin typeface="Calibri"/>
            </a:endParaRPr>
          </a:p>
          <a:p>
            <a:endParaRPr lang="en-US" sz="2667" dirty="0">
              <a:solidFill>
                <a:prstClr val="black"/>
              </a:solidFill>
              <a:latin typeface="Calibri"/>
            </a:endParaRPr>
          </a:p>
        </p:txBody>
      </p:sp>
      <p:sp>
        <p:nvSpPr>
          <p:cNvPr id="4" name="Rectangle 3"/>
          <p:cNvSpPr/>
          <p:nvPr/>
        </p:nvSpPr>
        <p:spPr>
          <a:xfrm>
            <a:off x="6197600" y="2108200"/>
            <a:ext cx="5384800" cy="995144"/>
          </a:xfrm>
          <a:prstGeom prst="rect">
            <a:avLst/>
          </a:prstGeom>
        </p:spPr>
        <p:txBody>
          <a:bodyPr wrap="square">
            <a:spAutoFit/>
          </a:bodyPr>
          <a:lstStyle/>
          <a:p>
            <a:pPr marL="457189" indent="-457189">
              <a:lnSpc>
                <a:spcPct val="150000"/>
              </a:lnSpc>
              <a:buFont typeface="Arial" panose="020B0604020202020204" pitchFamily="34" charset="0"/>
              <a:buChar char="•"/>
            </a:pPr>
            <a:r>
              <a:rPr lang="en-US" sz="2133" dirty="0">
                <a:solidFill>
                  <a:prstClr val="black"/>
                </a:solidFill>
                <a:latin typeface="Calibri"/>
              </a:rPr>
              <a:t>Medical math conversions</a:t>
            </a:r>
            <a:endParaRPr lang="en-US" sz="2133" dirty="0">
              <a:solidFill>
                <a:prstClr val="black"/>
              </a:solidFill>
              <a:latin typeface="Calibri"/>
            </a:endParaRPr>
          </a:p>
          <a:p>
            <a:endParaRPr lang="en-US" sz="2667" dirty="0">
              <a:solidFill>
                <a:prstClr val="black"/>
              </a:solidFill>
              <a:latin typeface="Calibri"/>
            </a:endParaRPr>
          </a:p>
        </p:txBody>
      </p:sp>
    </p:spTree>
    <p:extLst>
      <p:ext uri="{BB962C8B-B14F-4D97-AF65-F5344CB8AC3E}">
        <p14:creationId xmlns:p14="http://schemas.microsoft.com/office/powerpoint/2010/main" val="860226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sz="2667" b="1" dirty="0"/>
              <a:t>Tell us </a:t>
            </a:r>
            <a:r>
              <a:rPr lang="en-US" sz="2667" b="1" dirty="0"/>
              <a:t>about an uplifting </a:t>
            </a:r>
            <a:r>
              <a:rPr lang="en-US" sz="2667" b="1" dirty="0"/>
              <a:t>experience that you </a:t>
            </a:r>
            <a:r>
              <a:rPr lang="en-US" sz="2667" b="1" dirty="0"/>
              <a:t>remember from one of your </a:t>
            </a:r>
            <a:r>
              <a:rPr lang="en-US" sz="2667" b="1" dirty="0"/>
              <a:t>missions</a:t>
            </a:r>
            <a:r>
              <a:rPr lang="en-US" sz="2667" b="1" dirty="0"/>
              <a:t>?</a:t>
            </a:r>
            <a:endParaRPr lang="en-US" sz="2667" dirty="0"/>
          </a:p>
        </p:txBody>
      </p:sp>
      <p:sp>
        <p:nvSpPr>
          <p:cNvPr id="3" name="Rectangle 2"/>
          <p:cNvSpPr/>
          <p:nvPr/>
        </p:nvSpPr>
        <p:spPr>
          <a:xfrm>
            <a:off x="304800" y="2032000"/>
            <a:ext cx="11379200" cy="4647041"/>
          </a:xfrm>
          <a:prstGeom prst="rect">
            <a:avLst/>
          </a:prstGeom>
        </p:spPr>
        <p:txBody>
          <a:bodyPr wrap="square">
            <a:spAutoFit/>
          </a:bodyPr>
          <a:lstStyle/>
          <a:p>
            <a:pPr lvl="0">
              <a:lnSpc>
                <a:spcPct val="150000"/>
              </a:lnSpc>
            </a:pPr>
            <a:r>
              <a:rPr lang="en-US" sz="2133" i="1" dirty="0">
                <a:solidFill>
                  <a:prstClr val="black"/>
                </a:solidFill>
                <a:latin typeface="Calibri"/>
              </a:rPr>
              <a:t>On my most recent trip to Guyana, a child from the previous mission trip came back to say thank you. It was so rewarding seeing how the child has advanced after receiving surgery</a:t>
            </a:r>
            <a:r>
              <a:rPr lang="en-US" sz="2133" i="1" dirty="0">
                <a:solidFill>
                  <a:prstClr val="black"/>
                </a:solidFill>
                <a:latin typeface="Calibri"/>
              </a:rPr>
              <a:t>.</a:t>
            </a: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Seeing the gratitude of patients and families</a:t>
            </a:r>
            <a:r>
              <a:rPr lang="en-US" sz="2133" i="1" dirty="0">
                <a:solidFill>
                  <a:prstClr val="black"/>
                </a:solidFill>
                <a:latin typeface="Calibri"/>
              </a:rPr>
              <a:t>!!</a:t>
            </a: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Watching the blue babies turn pink! </a:t>
            </a:r>
            <a:endParaRPr lang="en-US" sz="2133" i="1" dirty="0">
              <a:solidFill>
                <a:prstClr val="black"/>
              </a:solidFill>
              <a:latin typeface="Calibri"/>
            </a:endParaRP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The camaraderie one feels with others despite the cultural and language barriers. </a:t>
            </a:r>
            <a:endParaRPr lang="en-US" sz="2133" i="1" dirty="0">
              <a:solidFill>
                <a:prstClr val="black"/>
              </a:solidFill>
              <a:latin typeface="Calibri"/>
            </a:endParaRPr>
          </a:p>
          <a:p>
            <a:pPr lvl="0">
              <a:lnSpc>
                <a:spcPct val="150000"/>
              </a:lnSpc>
            </a:pPr>
            <a:endParaRPr lang="en-US" sz="2667" dirty="0">
              <a:solidFill>
                <a:prstClr val="black"/>
              </a:solidFill>
              <a:latin typeface="Calibri"/>
            </a:endParaRPr>
          </a:p>
        </p:txBody>
      </p:sp>
    </p:spTree>
    <p:extLst>
      <p:ext uri="{BB962C8B-B14F-4D97-AF65-F5344CB8AC3E}">
        <p14:creationId xmlns:p14="http://schemas.microsoft.com/office/powerpoint/2010/main" val="32181980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sz="2667" b="1" dirty="0"/>
              <a:t>Tell us </a:t>
            </a:r>
            <a:r>
              <a:rPr lang="en-US" sz="2667" b="1" dirty="0"/>
              <a:t>about an uplifting </a:t>
            </a:r>
            <a:r>
              <a:rPr lang="en-US" sz="2667" b="1" dirty="0"/>
              <a:t>experience that you </a:t>
            </a:r>
            <a:r>
              <a:rPr lang="en-US" sz="2667" b="1" dirty="0"/>
              <a:t>remember from one of your </a:t>
            </a:r>
            <a:r>
              <a:rPr lang="en-US" sz="2667" b="1" dirty="0"/>
              <a:t>missions</a:t>
            </a:r>
            <a:r>
              <a:rPr lang="en-US" sz="2667" b="1" dirty="0"/>
              <a:t>?</a:t>
            </a:r>
            <a:endParaRPr lang="en-US" sz="2667" dirty="0"/>
          </a:p>
        </p:txBody>
      </p:sp>
      <p:sp>
        <p:nvSpPr>
          <p:cNvPr id="3" name="Rectangle 2"/>
          <p:cNvSpPr/>
          <p:nvPr/>
        </p:nvSpPr>
        <p:spPr>
          <a:xfrm>
            <a:off x="304800" y="2032000"/>
            <a:ext cx="11379200" cy="4647041"/>
          </a:xfrm>
          <a:prstGeom prst="rect">
            <a:avLst/>
          </a:prstGeom>
        </p:spPr>
        <p:txBody>
          <a:bodyPr wrap="square">
            <a:spAutoFit/>
          </a:bodyPr>
          <a:lstStyle/>
          <a:p>
            <a:pPr lvl="0">
              <a:lnSpc>
                <a:spcPct val="150000"/>
              </a:lnSpc>
            </a:pPr>
            <a:r>
              <a:rPr lang="en-US" sz="2133" i="1" dirty="0">
                <a:solidFill>
                  <a:prstClr val="black"/>
                </a:solidFill>
                <a:latin typeface="Calibri"/>
              </a:rPr>
              <a:t>Families are appreciative beyond belief. </a:t>
            </a: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Feeling like rock stars as we left the country. Our new friends crying and waving and blowing kisses to us. All of the grateful parents and children bringing us flowers and trinkets, smiling and showing their healing, pink children </a:t>
            </a:r>
            <a:endParaRPr lang="en-US" sz="2133" i="1" dirty="0">
              <a:solidFill>
                <a:prstClr val="black"/>
              </a:solidFill>
              <a:latin typeface="Calibri"/>
            </a:endParaRP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We were able to save this cute little girl with an AP window who couldn't play. Very satisfying to see her able to play </a:t>
            </a:r>
          </a:p>
          <a:p>
            <a:pPr lvl="0">
              <a:lnSpc>
                <a:spcPct val="150000"/>
              </a:lnSpc>
            </a:pPr>
            <a:endParaRPr lang="en-US" sz="2667" dirty="0">
              <a:solidFill>
                <a:prstClr val="black"/>
              </a:solidFill>
              <a:latin typeface="Calibri"/>
            </a:endParaRPr>
          </a:p>
        </p:txBody>
      </p:sp>
    </p:spTree>
    <p:extLst>
      <p:ext uri="{BB962C8B-B14F-4D97-AF65-F5344CB8AC3E}">
        <p14:creationId xmlns:p14="http://schemas.microsoft.com/office/powerpoint/2010/main" val="41507273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sz="2667" b="1" dirty="0"/>
              <a:t>Tell us </a:t>
            </a:r>
            <a:r>
              <a:rPr lang="en-US" sz="2667" b="1" dirty="0"/>
              <a:t>about an uplifting </a:t>
            </a:r>
            <a:r>
              <a:rPr lang="en-US" sz="2667" b="1" dirty="0"/>
              <a:t>experience that you </a:t>
            </a:r>
            <a:r>
              <a:rPr lang="en-US" sz="2667" b="1" dirty="0"/>
              <a:t>remember from one of your </a:t>
            </a:r>
            <a:r>
              <a:rPr lang="en-US" sz="2667" b="1" dirty="0"/>
              <a:t>missions</a:t>
            </a:r>
            <a:r>
              <a:rPr lang="en-US" sz="2667" b="1" dirty="0"/>
              <a:t>?</a:t>
            </a:r>
            <a:endParaRPr lang="en-US" sz="2667" dirty="0"/>
          </a:p>
        </p:txBody>
      </p:sp>
      <p:sp>
        <p:nvSpPr>
          <p:cNvPr id="3" name="Rectangle 2"/>
          <p:cNvSpPr/>
          <p:nvPr/>
        </p:nvSpPr>
        <p:spPr>
          <a:xfrm>
            <a:off x="304800" y="2032001"/>
            <a:ext cx="11379200" cy="4154663"/>
          </a:xfrm>
          <a:prstGeom prst="rect">
            <a:avLst/>
          </a:prstGeom>
        </p:spPr>
        <p:txBody>
          <a:bodyPr wrap="square">
            <a:spAutoFit/>
          </a:bodyPr>
          <a:lstStyle/>
          <a:p>
            <a:pPr lvl="0">
              <a:lnSpc>
                <a:spcPct val="150000"/>
              </a:lnSpc>
            </a:pPr>
            <a:r>
              <a:rPr lang="en-US" sz="2133" i="1" dirty="0">
                <a:solidFill>
                  <a:prstClr val="black"/>
                </a:solidFill>
                <a:latin typeface="Calibri"/>
              </a:rPr>
              <a:t>Doing the first </a:t>
            </a:r>
            <a:r>
              <a:rPr lang="en-US" sz="2133" i="1" dirty="0" err="1">
                <a:solidFill>
                  <a:prstClr val="black"/>
                </a:solidFill>
                <a:latin typeface="Calibri"/>
              </a:rPr>
              <a:t>neonatial</a:t>
            </a:r>
            <a:r>
              <a:rPr lang="en-US" sz="2133" i="1" dirty="0">
                <a:solidFill>
                  <a:prstClr val="black"/>
                </a:solidFill>
                <a:latin typeface="Calibri"/>
              </a:rPr>
              <a:t> cardiac surgery in Guyana on an infant born with pulmonary atresia. The patient was born the week before we arrived and only diagnosed during our second week, so they were really </a:t>
            </a:r>
            <a:r>
              <a:rPr lang="en-US" sz="2133" i="1" dirty="0">
                <a:solidFill>
                  <a:prstClr val="black"/>
                </a:solidFill>
                <a:latin typeface="Calibri"/>
              </a:rPr>
              <a:t>lucky</a:t>
            </a: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The most uplifting experience for me was the gratitude of the patients families. The smiles on parents faces when they were with their child post surgery melted my heart. Also the hard work and effort the whole mission team gave over 12 to 16 hours days was amazing! </a:t>
            </a:r>
          </a:p>
          <a:p>
            <a:pPr lvl="0">
              <a:lnSpc>
                <a:spcPct val="150000"/>
              </a:lnSpc>
            </a:pPr>
            <a:endParaRPr lang="en-US" sz="2667" dirty="0">
              <a:solidFill>
                <a:prstClr val="black"/>
              </a:solidFill>
              <a:latin typeface="Calibri"/>
            </a:endParaRPr>
          </a:p>
        </p:txBody>
      </p:sp>
    </p:spTree>
    <p:extLst>
      <p:ext uri="{BB962C8B-B14F-4D97-AF65-F5344CB8AC3E}">
        <p14:creationId xmlns:p14="http://schemas.microsoft.com/office/powerpoint/2010/main" val="497875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sz="2667" b="1" dirty="0"/>
              <a:t>Tell us </a:t>
            </a:r>
            <a:r>
              <a:rPr lang="en-US" sz="2667" b="1" dirty="0"/>
              <a:t>about an uplifting </a:t>
            </a:r>
            <a:r>
              <a:rPr lang="en-US" sz="2667" b="1" dirty="0"/>
              <a:t>experience that you </a:t>
            </a:r>
            <a:r>
              <a:rPr lang="en-US" sz="2667" b="1" dirty="0"/>
              <a:t>remember from one of your </a:t>
            </a:r>
            <a:r>
              <a:rPr lang="en-US" sz="2667" b="1" dirty="0"/>
              <a:t>missions</a:t>
            </a:r>
            <a:r>
              <a:rPr lang="en-US" sz="2667" b="1" dirty="0"/>
              <a:t>?</a:t>
            </a:r>
            <a:endParaRPr lang="en-US" sz="2667" dirty="0"/>
          </a:p>
        </p:txBody>
      </p:sp>
      <p:sp>
        <p:nvSpPr>
          <p:cNvPr id="3" name="Rectangle 2"/>
          <p:cNvSpPr/>
          <p:nvPr/>
        </p:nvSpPr>
        <p:spPr>
          <a:xfrm>
            <a:off x="304800" y="2032001"/>
            <a:ext cx="11379200" cy="4154663"/>
          </a:xfrm>
          <a:prstGeom prst="rect">
            <a:avLst/>
          </a:prstGeom>
        </p:spPr>
        <p:txBody>
          <a:bodyPr wrap="square">
            <a:spAutoFit/>
          </a:bodyPr>
          <a:lstStyle/>
          <a:p>
            <a:pPr lvl="0">
              <a:lnSpc>
                <a:spcPct val="150000"/>
              </a:lnSpc>
            </a:pPr>
            <a:r>
              <a:rPr lang="en-US" sz="2133" i="1" dirty="0">
                <a:solidFill>
                  <a:prstClr val="black"/>
                </a:solidFill>
                <a:latin typeface="Calibri"/>
              </a:rPr>
              <a:t>The father of one of the children hugging the surgeon with tears thanking him and not letting go. Took some deflated soccer balls and gave to some of our young patients. Their faces lit up with huge smiles. </a:t>
            </a:r>
            <a:endParaRPr lang="en-US" sz="2133" i="1" dirty="0">
              <a:solidFill>
                <a:prstClr val="black"/>
              </a:solidFill>
              <a:latin typeface="Calibri"/>
            </a:endParaRP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Too many. It is a humbling experience. </a:t>
            </a:r>
            <a:endParaRPr lang="en-US" sz="2133" i="1" dirty="0">
              <a:solidFill>
                <a:prstClr val="black"/>
              </a:solidFill>
              <a:latin typeface="Calibri"/>
            </a:endParaRP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Building a program in Uganda over a decade. </a:t>
            </a:r>
            <a:endParaRPr lang="en-US" sz="2133" i="1" dirty="0">
              <a:solidFill>
                <a:prstClr val="black"/>
              </a:solidFill>
              <a:latin typeface="Calibri"/>
            </a:endParaRPr>
          </a:p>
          <a:p>
            <a:pPr lvl="0">
              <a:lnSpc>
                <a:spcPct val="150000"/>
              </a:lnSpc>
            </a:pPr>
            <a:endParaRPr lang="en-US" sz="2667" dirty="0">
              <a:solidFill>
                <a:prstClr val="black"/>
              </a:solidFill>
              <a:latin typeface="Calibri"/>
            </a:endParaRPr>
          </a:p>
        </p:txBody>
      </p:sp>
    </p:spTree>
    <p:extLst>
      <p:ext uri="{BB962C8B-B14F-4D97-AF65-F5344CB8AC3E}">
        <p14:creationId xmlns:p14="http://schemas.microsoft.com/office/powerpoint/2010/main" val="37017884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sz="2667" b="1" dirty="0"/>
              <a:t>Tell us </a:t>
            </a:r>
            <a:r>
              <a:rPr lang="en-US" sz="2667" b="1" dirty="0"/>
              <a:t>about an uplifting </a:t>
            </a:r>
            <a:r>
              <a:rPr lang="en-US" sz="2667" b="1" dirty="0"/>
              <a:t>experience that you </a:t>
            </a:r>
            <a:r>
              <a:rPr lang="en-US" sz="2667" b="1" dirty="0"/>
              <a:t>remember from one of your </a:t>
            </a:r>
            <a:r>
              <a:rPr lang="en-US" sz="2667" b="1" dirty="0"/>
              <a:t>missions</a:t>
            </a:r>
            <a:r>
              <a:rPr lang="en-US" sz="2667" b="1" dirty="0"/>
              <a:t>?</a:t>
            </a:r>
            <a:endParaRPr lang="en-US" sz="2667" dirty="0"/>
          </a:p>
        </p:txBody>
      </p:sp>
      <p:sp>
        <p:nvSpPr>
          <p:cNvPr id="3" name="Rectangle 2"/>
          <p:cNvSpPr/>
          <p:nvPr/>
        </p:nvSpPr>
        <p:spPr>
          <a:xfrm>
            <a:off x="304800" y="2032001"/>
            <a:ext cx="11379200" cy="4154663"/>
          </a:xfrm>
          <a:prstGeom prst="rect">
            <a:avLst/>
          </a:prstGeom>
        </p:spPr>
        <p:txBody>
          <a:bodyPr wrap="square">
            <a:spAutoFit/>
          </a:bodyPr>
          <a:lstStyle/>
          <a:p>
            <a:pPr lvl="0">
              <a:lnSpc>
                <a:spcPct val="150000"/>
              </a:lnSpc>
            </a:pPr>
            <a:r>
              <a:rPr lang="en-US" sz="2133" i="1" dirty="0">
                <a:solidFill>
                  <a:prstClr val="black"/>
                </a:solidFill>
                <a:latin typeface="Calibri"/>
              </a:rPr>
              <a:t>Patient </a:t>
            </a:r>
            <a:r>
              <a:rPr lang="en-US" sz="2133" i="1" dirty="0">
                <a:solidFill>
                  <a:prstClr val="black"/>
                </a:solidFill>
                <a:latin typeface="Calibri"/>
              </a:rPr>
              <a:t>had a high K prior to coming off </a:t>
            </a:r>
            <a:r>
              <a:rPr lang="en-US" sz="2133" i="1" dirty="0" err="1">
                <a:solidFill>
                  <a:prstClr val="black"/>
                </a:solidFill>
                <a:latin typeface="Calibri"/>
              </a:rPr>
              <a:t>cpb</a:t>
            </a:r>
            <a:r>
              <a:rPr lang="en-US" sz="2133" i="1" dirty="0">
                <a:solidFill>
                  <a:prstClr val="black"/>
                </a:solidFill>
                <a:latin typeface="Calibri"/>
              </a:rPr>
              <a:t>. </a:t>
            </a:r>
            <a:r>
              <a:rPr lang="en-US" sz="2133" i="1" dirty="0">
                <a:solidFill>
                  <a:prstClr val="black"/>
                </a:solidFill>
                <a:latin typeface="Calibri"/>
              </a:rPr>
              <a:t>Locals </a:t>
            </a:r>
            <a:r>
              <a:rPr lang="en-US" sz="2133" i="1" dirty="0">
                <a:solidFill>
                  <a:prstClr val="black"/>
                </a:solidFill>
                <a:latin typeface="Calibri"/>
              </a:rPr>
              <a:t>were ready to turn off </a:t>
            </a:r>
            <a:r>
              <a:rPr lang="en-US" sz="2133" i="1" dirty="0" err="1">
                <a:solidFill>
                  <a:prstClr val="black"/>
                </a:solidFill>
                <a:latin typeface="Calibri"/>
              </a:rPr>
              <a:t>cpb</a:t>
            </a:r>
            <a:r>
              <a:rPr lang="en-US" sz="2133" i="1" dirty="0">
                <a:solidFill>
                  <a:prstClr val="black"/>
                </a:solidFill>
                <a:latin typeface="Calibri"/>
              </a:rPr>
              <a:t> and let patient die. </a:t>
            </a:r>
            <a:r>
              <a:rPr lang="en-US" sz="2133" i="1" dirty="0">
                <a:solidFill>
                  <a:prstClr val="black"/>
                </a:solidFill>
                <a:latin typeface="Calibri"/>
              </a:rPr>
              <a:t>We </a:t>
            </a:r>
            <a:r>
              <a:rPr lang="en-US" sz="2133" i="1" dirty="0">
                <a:solidFill>
                  <a:prstClr val="black"/>
                </a:solidFill>
                <a:latin typeface="Calibri"/>
              </a:rPr>
              <a:t>said wait, we can fix this with </a:t>
            </a:r>
            <a:r>
              <a:rPr lang="en-US" sz="2133" i="1" dirty="0" err="1">
                <a:solidFill>
                  <a:prstClr val="black"/>
                </a:solidFill>
                <a:latin typeface="Calibri"/>
              </a:rPr>
              <a:t>zbuf</a:t>
            </a:r>
            <a:r>
              <a:rPr lang="en-US" sz="2133" i="1" dirty="0">
                <a:solidFill>
                  <a:prstClr val="black"/>
                </a:solidFill>
                <a:latin typeface="Calibri"/>
              </a:rPr>
              <a:t>. </a:t>
            </a:r>
            <a:endParaRPr lang="en-US" sz="2133" i="1" dirty="0">
              <a:solidFill>
                <a:prstClr val="black"/>
              </a:solidFill>
              <a:latin typeface="Calibri"/>
            </a:endParaRPr>
          </a:p>
          <a:p>
            <a:pPr lvl="0">
              <a:lnSpc>
                <a:spcPct val="150000"/>
              </a:lnSpc>
            </a:pPr>
            <a:endParaRPr lang="en-US" sz="2133" i="1" dirty="0">
              <a:solidFill>
                <a:prstClr val="black"/>
              </a:solidFill>
              <a:latin typeface="Calibri"/>
            </a:endParaRPr>
          </a:p>
          <a:p>
            <a:pPr lvl="0">
              <a:lnSpc>
                <a:spcPct val="150000"/>
              </a:lnSpc>
            </a:pPr>
            <a:r>
              <a:rPr lang="en-US" sz="2133" i="1" dirty="0">
                <a:solidFill>
                  <a:prstClr val="black"/>
                </a:solidFill>
                <a:latin typeface="Calibri"/>
              </a:rPr>
              <a:t>Every trip I have been involved with always has a special moment which fulfills the reason you chose to </a:t>
            </a:r>
            <a:r>
              <a:rPr lang="en-US" sz="2133" i="1" dirty="0">
                <a:solidFill>
                  <a:prstClr val="black"/>
                </a:solidFill>
                <a:latin typeface="Calibri"/>
              </a:rPr>
              <a:t>serve. </a:t>
            </a:r>
            <a:r>
              <a:rPr lang="en-US" sz="2133" i="1" dirty="0">
                <a:solidFill>
                  <a:prstClr val="black"/>
                </a:solidFill>
                <a:latin typeface="Calibri"/>
              </a:rPr>
              <a:t>It is different for everyone but the overpowering sense of accomplishment accompanies every trip at some point. </a:t>
            </a:r>
            <a:endParaRPr lang="en-US" sz="2133" i="1" dirty="0">
              <a:solidFill>
                <a:prstClr val="black"/>
              </a:solidFill>
              <a:latin typeface="Calibri"/>
            </a:endParaRPr>
          </a:p>
          <a:p>
            <a:pPr lvl="0">
              <a:lnSpc>
                <a:spcPct val="150000"/>
              </a:lnSpc>
            </a:pPr>
            <a:endParaRPr lang="en-US" sz="2133" i="1" dirty="0">
              <a:solidFill>
                <a:prstClr val="black"/>
              </a:solidFill>
              <a:latin typeface="Calibri"/>
            </a:endParaRPr>
          </a:p>
          <a:p>
            <a:pPr lvl="0">
              <a:lnSpc>
                <a:spcPct val="150000"/>
              </a:lnSpc>
            </a:pPr>
            <a:endParaRPr lang="en-US" sz="2667" dirty="0">
              <a:solidFill>
                <a:prstClr val="black"/>
              </a:solidFill>
              <a:latin typeface="Calibri"/>
            </a:endParaRPr>
          </a:p>
        </p:txBody>
      </p:sp>
    </p:spTree>
    <p:extLst>
      <p:ext uri="{BB962C8B-B14F-4D97-AF65-F5344CB8AC3E}">
        <p14:creationId xmlns:p14="http://schemas.microsoft.com/office/powerpoint/2010/main" val="39648463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sz="2667" b="1" dirty="0"/>
              <a:t>Tell us </a:t>
            </a:r>
            <a:r>
              <a:rPr lang="en-US" sz="2667" b="1" dirty="0"/>
              <a:t>about an uplifting </a:t>
            </a:r>
            <a:r>
              <a:rPr lang="en-US" sz="2667" b="1" dirty="0"/>
              <a:t>experience that you </a:t>
            </a:r>
            <a:r>
              <a:rPr lang="en-US" sz="2667" b="1" dirty="0"/>
              <a:t>remember from one of your </a:t>
            </a:r>
            <a:r>
              <a:rPr lang="en-US" sz="2667" b="1" dirty="0"/>
              <a:t>missions</a:t>
            </a:r>
            <a:r>
              <a:rPr lang="en-US" sz="2667" b="1" dirty="0"/>
              <a:t>?</a:t>
            </a:r>
            <a:endParaRPr lang="en-US" sz="2667" dirty="0"/>
          </a:p>
        </p:txBody>
      </p:sp>
      <p:sp>
        <p:nvSpPr>
          <p:cNvPr id="3" name="Rectangle 2"/>
          <p:cNvSpPr/>
          <p:nvPr/>
        </p:nvSpPr>
        <p:spPr>
          <a:xfrm>
            <a:off x="304800" y="2032001"/>
            <a:ext cx="11379200" cy="3662285"/>
          </a:xfrm>
          <a:prstGeom prst="rect">
            <a:avLst/>
          </a:prstGeom>
        </p:spPr>
        <p:txBody>
          <a:bodyPr wrap="square">
            <a:spAutoFit/>
          </a:bodyPr>
          <a:lstStyle/>
          <a:p>
            <a:pPr lvl="0">
              <a:lnSpc>
                <a:spcPct val="150000"/>
              </a:lnSpc>
            </a:pPr>
            <a:r>
              <a:rPr lang="en-US" sz="2133" i="1" dirty="0">
                <a:solidFill>
                  <a:prstClr val="black"/>
                </a:solidFill>
                <a:latin typeface="Calibri"/>
              </a:rPr>
              <a:t>The looks on the parents faces as they see their once cyanotic (blue) children returning from the operating room looking pink. And even the look on some of the kids faces when they look at their finger tips! The hugs from families you have helped. The goodbye hugs from teammates and the newly minted friendships forged during service to others. Playing soccer with (and getting schooled) by a 4 day post-op 8 year old patient! He could finally breathe and run. And boy did he! These kids are tough! </a:t>
            </a:r>
          </a:p>
          <a:p>
            <a:pPr lvl="0">
              <a:lnSpc>
                <a:spcPct val="150000"/>
              </a:lnSpc>
            </a:pPr>
            <a:endParaRPr lang="en-US" sz="2667" dirty="0">
              <a:solidFill>
                <a:prstClr val="black"/>
              </a:solidFill>
              <a:latin typeface="Calibri"/>
            </a:endParaRPr>
          </a:p>
        </p:txBody>
      </p:sp>
    </p:spTree>
    <p:extLst>
      <p:ext uri="{BB962C8B-B14F-4D97-AF65-F5344CB8AC3E}">
        <p14:creationId xmlns:p14="http://schemas.microsoft.com/office/powerpoint/2010/main" val="25975205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Robin\AppData\Local\Microsoft\Windows\INetCache\IE\LI4RW05I\Chart_Q2_170418.png"/>
          <p:cNvPicPr>
            <a:picLocks noChangeAspect="1" noChangeArrowheads="1"/>
          </p:cNvPicPr>
          <p:nvPr/>
        </p:nvPicPr>
        <p:blipFill rotWithShape="1">
          <a:blip r:embed="rId2">
            <a:extLst>
              <a:ext uri="{28A0092B-C50C-407E-A947-70E740481C1C}">
                <a14:useLocalDpi xmlns:a14="http://schemas.microsoft.com/office/drawing/2010/main" val="0"/>
              </a:ext>
            </a:extLst>
          </a:blip>
          <a:srcRect l="8084" t="24830" r="2554" b="4247"/>
          <a:stretch/>
        </p:blipFill>
        <p:spPr bwMode="auto">
          <a:xfrm>
            <a:off x="2107571" y="2311400"/>
            <a:ext cx="7680765" cy="411469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540000" y="1397001"/>
            <a:ext cx="7518400" cy="584775"/>
          </a:xfrm>
          <a:prstGeom prst="rect">
            <a:avLst/>
          </a:prstGeom>
        </p:spPr>
        <p:txBody>
          <a:bodyPr wrap="square">
            <a:spAutoFit/>
          </a:bodyPr>
          <a:lstStyle/>
          <a:p>
            <a:r>
              <a:rPr lang="en-US" sz="1600" dirty="0"/>
              <a:t>When you attended your first international cardiac surgery humanitarian mission, how many years had you been a perfusionist? </a:t>
            </a:r>
            <a:endParaRPr lang="en-US" sz="1600" dirty="0"/>
          </a:p>
        </p:txBody>
      </p:sp>
    </p:spTree>
    <p:extLst>
      <p:ext uri="{BB962C8B-B14F-4D97-AF65-F5344CB8AC3E}">
        <p14:creationId xmlns:p14="http://schemas.microsoft.com/office/powerpoint/2010/main" val="5225044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noGrp="1"/>
          </p:cNvGraphicFramePr>
          <p:nvPr>
            <p:ph idx="1"/>
            <p:extLst/>
          </p:nvPr>
        </p:nvGraphicFramePr>
        <p:xfrm>
          <a:off x="2235200" y="2108201"/>
          <a:ext cx="7620000" cy="4104217"/>
        </p:xfrm>
        <a:graphic>
          <a:graphicData uri="http://schemas.openxmlformats.org/drawingml/2006/chart">
            <c:chart xmlns:c="http://schemas.openxmlformats.org/drawingml/2006/chart" xmlns:r="http://schemas.openxmlformats.org/officeDocument/2006/relationships" r:id="rId2"/>
          </a:graphicData>
        </a:graphic>
      </p:graphicFrame>
      <p:sp>
        <p:nvSpPr>
          <p:cNvPr id="3" name="Title 1"/>
          <p:cNvSpPr>
            <a:spLocks noGrp="1"/>
          </p:cNvSpPr>
          <p:nvPr>
            <p:ph type="title"/>
          </p:nvPr>
        </p:nvSpPr>
        <p:spPr>
          <a:xfrm>
            <a:off x="1016000" y="787400"/>
            <a:ext cx="10972800" cy="1524000"/>
          </a:xfrm>
        </p:spPr>
        <p:txBody>
          <a:bodyPr>
            <a:noAutofit/>
          </a:bodyPr>
          <a:lstStyle/>
          <a:p>
            <a:r>
              <a:rPr lang="en-US" sz="2133" b="1" dirty="0"/>
              <a:t>What patient population did you serve during your five most recent missions?</a:t>
            </a:r>
            <a:endParaRPr lang="en-US" sz="2133" dirty="0"/>
          </a:p>
        </p:txBody>
      </p:sp>
    </p:spTree>
    <p:extLst>
      <p:ext uri="{BB962C8B-B14F-4D97-AF65-F5344CB8AC3E}">
        <p14:creationId xmlns:p14="http://schemas.microsoft.com/office/powerpoint/2010/main" val="2564537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0"/>
            <a:ext cx="11379200" cy="4524315"/>
          </a:xfrm>
          <a:prstGeom prst="rect">
            <a:avLst/>
          </a:prstGeom>
        </p:spPr>
        <p:txBody>
          <a:bodyPr wrap="square">
            <a:spAutoFit/>
          </a:bodyPr>
          <a:lstStyle/>
          <a:p>
            <a:r>
              <a:rPr lang="en-US" sz="3200" dirty="0">
                <a:solidFill>
                  <a:prstClr val="black"/>
                </a:solidFill>
                <a:latin typeface="Calibri"/>
              </a:rPr>
              <a:t>I found the challenge of pumping cases with washed </a:t>
            </a:r>
            <a:r>
              <a:rPr lang="en-US" sz="3200" dirty="0" err="1">
                <a:solidFill>
                  <a:prstClr val="black"/>
                </a:solidFill>
                <a:latin typeface="Calibri"/>
              </a:rPr>
              <a:t>cannulae</a:t>
            </a:r>
            <a:r>
              <a:rPr lang="en-US" sz="3200" dirty="0">
                <a:solidFill>
                  <a:prstClr val="black"/>
                </a:solidFill>
                <a:latin typeface="Calibri"/>
              </a:rPr>
              <a:t> and other "disposables" a bit difficult to get used to. </a:t>
            </a:r>
          </a:p>
          <a:p>
            <a:endParaRPr lang="en-US" sz="3200" dirty="0">
              <a:solidFill>
                <a:prstClr val="black"/>
              </a:solidFill>
              <a:latin typeface="Calibri"/>
            </a:endParaRPr>
          </a:p>
          <a:p>
            <a:r>
              <a:rPr lang="en-US" sz="3200" dirty="0">
                <a:solidFill>
                  <a:prstClr val="black"/>
                </a:solidFill>
                <a:latin typeface="Calibri"/>
              </a:rPr>
              <a:t>Challenges of using unfamiliar tubing packs and equipment. Lack of safety devices. </a:t>
            </a:r>
          </a:p>
          <a:p>
            <a:endParaRPr lang="en-US" sz="3200" dirty="0">
              <a:solidFill>
                <a:prstClr val="black"/>
              </a:solidFill>
              <a:latin typeface="Calibri"/>
            </a:endParaRPr>
          </a:p>
          <a:p>
            <a:r>
              <a:rPr lang="en-US" sz="3200" dirty="0">
                <a:solidFill>
                  <a:prstClr val="black"/>
                </a:solidFill>
                <a:latin typeface="Calibri"/>
              </a:rPr>
              <a:t>We were on pump and the power went off. Fortunately the hand crank was handy </a:t>
            </a:r>
          </a:p>
          <a:p>
            <a:endParaRPr lang="en-US" sz="3200" dirty="0">
              <a:solidFill>
                <a:prstClr val="black"/>
              </a:solidFill>
              <a:latin typeface="Calibri"/>
            </a:endParaRPr>
          </a:p>
        </p:txBody>
      </p:sp>
    </p:spTree>
    <p:extLst>
      <p:ext uri="{BB962C8B-B14F-4D97-AF65-F5344CB8AC3E}">
        <p14:creationId xmlns:p14="http://schemas.microsoft.com/office/powerpoint/2010/main" val="2916764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t>ell us about </a:t>
            </a:r>
            <a:r>
              <a:rPr lang="en-US" b="1" dirty="0"/>
              <a:t>a challenging experience you </a:t>
            </a:r>
            <a:r>
              <a:rPr lang="en-US" b="1" dirty="0" smtClean="0"/>
              <a:t>encountered</a:t>
            </a:r>
            <a:endParaRPr lang="en-US" dirty="0"/>
          </a:p>
        </p:txBody>
      </p:sp>
      <p:sp>
        <p:nvSpPr>
          <p:cNvPr id="3" name="Rectangle 2"/>
          <p:cNvSpPr/>
          <p:nvPr/>
        </p:nvSpPr>
        <p:spPr>
          <a:xfrm>
            <a:off x="304800" y="2032001"/>
            <a:ext cx="11379200" cy="4154984"/>
          </a:xfrm>
          <a:prstGeom prst="rect">
            <a:avLst/>
          </a:prstGeom>
        </p:spPr>
        <p:txBody>
          <a:bodyPr wrap="square">
            <a:spAutoFit/>
          </a:bodyPr>
          <a:lstStyle/>
          <a:p>
            <a:r>
              <a:rPr lang="en-US" sz="2400" dirty="0">
                <a:solidFill>
                  <a:prstClr val="black"/>
                </a:solidFill>
                <a:latin typeface="Calibri"/>
              </a:rPr>
              <a:t>Dealing with poorly maintained equipment and very sick patients. </a:t>
            </a:r>
            <a:endParaRPr lang="en-US" sz="2400" dirty="0">
              <a:solidFill>
                <a:prstClr val="black"/>
              </a:solidFill>
              <a:latin typeface="Calibri"/>
            </a:endParaRPr>
          </a:p>
          <a:p>
            <a:r>
              <a:rPr lang="en-US" sz="2400" dirty="0">
                <a:solidFill>
                  <a:prstClr val="black"/>
                </a:solidFill>
                <a:latin typeface="Calibri"/>
              </a:rPr>
              <a:t>Challenges of using unfamiliar tubing packs and equipment. Lack of safety devices. </a:t>
            </a:r>
          </a:p>
          <a:p>
            <a:endParaRPr lang="en-US" sz="2400" dirty="0">
              <a:solidFill>
                <a:prstClr val="black"/>
              </a:solidFill>
              <a:latin typeface="Calibri"/>
            </a:endParaRPr>
          </a:p>
          <a:p>
            <a:r>
              <a:rPr lang="en-US" sz="2400" dirty="0">
                <a:solidFill>
                  <a:prstClr val="black"/>
                </a:solidFill>
                <a:latin typeface="Calibri"/>
              </a:rPr>
              <a:t>Using </a:t>
            </a:r>
            <a:r>
              <a:rPr lang="en-US" sz="2400" dirty="0">
                <a:solidFill>
                  <a:prstClr val="black"/>
                </a:solidFill>
                <a:latin typeface="Calibri"/>
              </a:rPr>
              <a:t>pumps without flow numbers and using adult circuits on pediatric </a:t>
            </a:r>
            <a:r>
              <a:rPr lang="en-US" sz="2400" dirty="0">
                <a:solidFill>
                  <a:prstClr val="black"/>
                </a:solidFill>
                <a:latin typeface="Calibri"/>
              </a:rPr>
              <a:t>patients</a:t>
            </a:r>
          </a:p>
          <a:p>
            <a:r>
              <a:rPr lang="en-US" sz="2400" dirty="0">
                <a:solidFill>
                  <a:prstClr val="black"/>
                </a:solidFill>
                <a:latin typeface="Calibri"/>
              </a:rPr>
              <a:t> </a:t>
            </a:r>
          </a:p>
          <a:p>
            <a:r>
              <a:rPr lang="en-US" sz="2400" dirty="0">
                <a:solidFill>
                  <a:prstClr val="black"/>
                </a:solidFill>
                <a:latin typeface="Calibri"/>
              </a:rPr>
              <a:t>Could not come off </a:t>
            </a:r>
            <a:r>
              <a:rPr lang="en-US" sz="2400" dirty="0">
                <a:solidFill>
                  <a:prstClr val="black"/>
                </a:solidFill>
                <a:latin typeface="Calibri"/>
              </a:rPr>
              <a:t>pump, </a:t>
            </a:r>
            <a:r>
              <a:rPr lang="en-US" sz="2400" dirty="0">
                <a:solidFill>
                  <a:prstClr val="black"/>
                </a:solidFill>
                <a:latin typeface="Calibri"/>
              </a:rPr>
              <a:t>so created an </a:t>
            </a:r>
            <a:r>
              <a:rPr lang="en-US" sz="2400" dirty="0" err="1">
                <a:solidFill>
                  <a:prstClr val="black"/>
                </a:solidFill>
                <a:latin typeface="Calibri"/>
              </a:rPr>
              <a:t>ecmo</a:t>
            </a:r>
            <a:r>
              <a:rPr lang="en-US" sz="2400" dirty="0">
                <a:solidFill>
                  <a:prstClr val="black"/>
                </a:solidFill>
                <a:latin typeface="Calibri"/>
              </a:rPr>
              <a:t> circuit from a regular oxygenator and </a:t>
            </a:r>
            <a:r>
              <a:rPr lang="en-US" sz="2400" dirty="0">
                <a:solidFill>
                  <a:prstClr val="black"/>
                </a:solidFill>
                <a:latin typeface="Calibri"/>
              </a:rPr>
              <a:t>tubing - </a:t>
            </a:r>
            <a:r>
              <a:rPr lang="en-US" sz="2400" dirty="0">
                <a:solidFill>
                  <a:prstClr val="black"/>
                </a:solidFill>
                <a:latin typeface="Calibri"/>
              </a:rPr>
              <a:t>no transducers or monitoring equipment available. Converted from pump to </a:t>
            </a:r>
            <a:r>
              <a:rPr lang="en-US" sz="2400" dirty="0" err="1">
                <a:solidFill>
                  <a:prstClr val="black"/>
                </a:solidFill>
                <a:latin typeface="Calibri"/>
              </a:rPr>
              <a:t>ecmo</a:t>
            </a:r>
            <a:r>
              <a:rPr lang="en-US" sz="2400" dirty="0">
                <a:solidFill>
                  <a:prstClr val="black"/>
                </a:solidFill>
                <a:latin typeface="Calibri"/>
              </a:rPr>
              <a:t>, went to </a:t>
            </a:r>
            <a:r>
              <a:rPr lang="en-US" sz="2400" dirty="0" err="1">
                <a:solidFill>
                  <a:prstClr val="black"/>
                </a:solidFill>
                <a:latin typeface="Calibri"/>
              </a:rPr>
              <a:t>cath</a:t>
            </a:r>
            <a:r>
              <a:rPr lang="en-US" sz="2400" dirty="0">
                <a:solidFill>
                  <a:prstClr val="black"/>
                </a:solidFill>
                <a:latin typeface="Calibri"/>
              </a:rPr>
              <a:t> lab, diagnosed that LAD was not where they thought it was and had been cut. Went straight back to OR and did a CABG. Still very poor LV function so remained on </a:t>
            </a:r>
            <a:r>
              <a:rPr lang="en-US" sz="2400" dirty="0" err="1">
                <a:solidFill>
                  <a:prstClr val="black"/>
                </a:solidFill>
                <a:latin typeface="Calibri"/>
              </a:rPr>
              <a:t>ecmo</a:t>
            </a:r>
            <a:r>
              <a:rPr lang="en-US" sz="2400" dirty="0">
                <a:solidFill>
                  <a:prstClr val="black"/>
                </a:solidFill>
                <a:latin typeface="Calibri"/>
              </a:rPr>
              <a:t>. Sat </a:t>
            </a:r>
            <a:r>
              <a:rPr lang="en-US" sz="2400" dirty="0" err="1">
                <a:solidFill>
                  <a:prstClr val="black"/>
                </a:solidFill>
                <a:latin typeface="Calibri"/>
              </a:rPr>
              <a:t>ecmo</a:t>
            </a:r>
            <a:r>
              <a:rPr lang="en-US" sz="2400" dirty="0">
                <a:solidFill>
                  <a:prstClr val="black"/>
                </a:solidFill>
                <a:latin typeface="Calibri"/>
              </a:rPr>
              <a:t> during the nights and pumped cases during the day. Heart function never recovered and withdrew care three days later.</a:t>
            </a:r>
            <a:endParaRPr lang="en-US" sz="2400" dirty="0">
              <a:solidFill>
                <a:prstClr val="black"/>
              </a:solidFill>
              <a:latin typeface="Calibri"/>
            </a:endParaRPr>
          </a:p>
        </p:txBody>
      </p:sp>
    </p:spTree>
    <p:extLst>
      <p:ext uri="{BB962C8B-B14F-4D97-AF65-F5344CB8AC3E}">
        <p14:creationId xmlns:p14="http://schemas.microsoft.com/office/powerpoint/2010/main" val="2423117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1"/>
            <a:ext cx="11379200" cy="4196662"/>
          </a:xfrm>
          <a:prstGeom prst="rect">
            <a:avLst/>
          </a:prstGeom>
        </p:spPr>
        <p:txBody>
          <a:bodyPr wrap="square">
            <a:spAutoFit/>
          </a:bodyPr>
          <a:lstStyle/>
          <a:p>
            <a:pPr lvl="0"/>
            <a:r>
              <a:rPr lang="en-US" sz="2667" dirty="0">
                <a:solidFill>
                  <a:prstClr val="black"/>
                </a:solidFill>
                <a:latin typeface="Calibri"/>
              </a:rPr>
              <a:t>Dealing with equipment failure when on </a:t>
            </a:r>
            <a:r>
              <a:rPr lang="en-US" sz="2667" dirty="0">
                <a:solidFill>
                  <a:prstClr val="black"/>
                </a:solidFill>
                <a:latin typeface="Calibri"/>
              </a:rPr>
              <a:t>CPB.  Heater </a:t>
            </a:r>
            <a:r>
              <a:rPr lang="en-US" sz="2667" dirty="0">
                <a:solidFill>
                  <a:prstClr val="black"/>
                </a:solidFill>
                <a:latin typeface="Calibri"/>
              </a:rPr>
              <a:t>cooler failed. Luckily the local biomed guy was able to make a functional </a:t>
            </a:r>
            <a:r>
              <a:rPr lang="en-US" sz="2667" dirty="0">
                <a:solidFill>
                  <a:prstClr val="black"/>
                </a:solidFill>
                <a:latin typeface="Calibri"/>
              </a:rPr>
              <a:t>repair and fixed </a:t>
            </a:r>
            <a:r>
              <a:rPr lang="en-US" sz="2667" dirty="0">
                <a:solidFill>
                  <a:prstClr val="black"/>
                </a:solidFill>
                <a:latin typeface="Calibri"/>
              </a:rPr>
              <a:t>it while I was still on bypass. </a:t>
            </a:r>
          </a:p>
          <a:p>
            <a:pPr lvl="0"/>
            <a:endParaRPr lang="en-US" sz="2667" dirty="0">
              <a:solidFill>
                <a:prstClr val="black"/>
              </a:solidFill>
              <a:latin typeface="Calibri"/>
            </a:endParaRPr>
          </a:p>
          <a:p>
            <a:pPr lvl="0"/>
            <a:r>
              <a:rPr lang="en-US" sz="2667" dirty="0">
                <a:solidFill>
                  <a:prstClr val="black"/>
                </a:solidFill>
                <a:latin typeface="Calibri"/>
              </a:rPr>
              <a:t>There will be challenges when you try to run a case exactly as you do in your home hospital. Once you let go of the way you usually do it and trust your clinical </a:t>
            </a:r>
            <a:r>
              <a:rPr lang="en-US" sz="2667" dirty="0">
                <a:solidFill>
                  <a:prstClr val="black"/>
                </a:solidFill>
                <a:latin typeface="Calibri"/>
              </a:rPr>
              <a:t>skills, </a:t>
            </a:r>
            <a:r>
              <a:rPr lang="en-US" sz="2667" dirty="0">
                <a:solidFill>
                  <a:prstClr val="black"/>
                </a:solidFill>
                <a:latin typeface="Calibri"/>
              </a:rPr>
              <a:t>the challenges become easier to manage. </a:t>
            </a:r>
          </a:p>
          <a:p>
            <a:pPr lvl="0"/>
            <a:endParaRPr lang="en-US" sz="2667" dirty="0">
              <a:solidFill>
                <a:prstClr val="black"/>
              </a:solidFill>
              <a:latin typeface="Calibri"/>
            </a:endParaRPr>
          </a:p>
          <a:p>
            <a:pPr lvl="0"/>
            <a:r>
              <a:rPr lang="en-US" sz="2667" dirty="0">
                <a:solidFill>
                  <a:prstClr val="black"/>
                </a:solidFill>
                <a:latin typeface="Calibri"/>
              </a:rPr>
              <a:t>Earthquake in Ecuador and witnessed a homicide in Honduras</a:t>
            </a:r>
          </a:p>
          <a:p>
            <a:endParaRPr lang="en-US" sz="2667" dirty="0">
              <a:solidFill>
                <a:prstClr val="black"/>
              </a:solidFill>
              <a:latin typeface="Calibri"/>
            </a:endParaRPr>
          </a:p>
        </p:txBody>
      </p:sp>
    </p:spTree>
    <p:extLst>
      <p:ext uri="{BB962C8B-B14F-4D97-AF65-F5344CB8AC3E}">
        <p14:creationId xmlns:p14="http://schemas.microsoft.com/office/powerpoint/2010/main" val="3083377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1"/>
            <a:ext cx="11379200" cy="4196662"/>
          </a:xfrm>
          <a:prstGeom prst="rect">
            <a:avLst/>
          </a:prstGeom>
        </p:spPr>
        <p:txBody>
          <a:bodyPr wrap="square">
            <a:spAutoFit/>
          </a:bodyPr>
          <a:lstStyle/>
          <a:p>
            <a:pPr lvl="0"/>
            <a:r>
              <a:rPr lang="en-US" sz="2667" dirty="0">
                <a:solidFill>
                  <a:prstClr val="black"/>
                </a:solidFill>
                <a:latin typeface="Calibri"/>
              </a:rPr>
              <a:t>The heater cooler set off an internal breaker. We sent someone to get a </a:t>
            </a:r>
            <a:r>
              <a:rPr lang="en-US" sz="2667" dirty="0">
                <a:solidFill>
                  <a:prstClr val="black"/>
                </a:solidFill>
                <a:latin typeface="Calibri"/>
              </a:rPr>
              <a:t>replacement, </a:t>
            </a:r>
            <a:r>
              <a:rPr lang="en-US" sz="2667" dirty="0">
                <a:solidFill>
                  <a:prstClr val="black"/>
                </a:solidFill>
                <a:latin typeface="Calibri"/>
              </a:rPr>
              <a:t>but it took three days to get the part and it was never installed.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Using safe equipment/supplies.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Had no tubing clamps. Used needle holders as clamps, needed 2 to 3 to go </a:t>
            </a:r>
            <a:r>
              <a:rPr lang="en-US" sz="2667" dirty="0">
                <a:solidFill>
                  <a:prstClr val="black"/>
                </a:solidFill>
                <a:latin typeface="Calibri"/>
              </a:rPr>
              <a:t>on and </a:t>
            </a:r>
            <a:r>
              <a:rPr lang="en-US" sz="2667" dirty="0">
                <a:solidFill>
                  <a:prstClr val="black"/>
                </a:solidFill>
                <a:latin typeface="Calibri"/>
              </a:rPr>
              <a:t>come off bypass.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I found the challenge of pumping cases with washed </a:t>
            </a:r>
            <a:r>
              <a:rPr lang="en-US" sz="2667" dirty="0" err="1">
                <a:solidFill>
                  <a:prstClr val="black"/>
                </a:solidFill>
                <a:latin typeface="Calibri"/>
              </a:rPr>
              <a:t>cannulae</a:t>
            </a:r>
            <a:r>
              <a:rPr lang="en-US" sz="2667" dirty="0">
                <a:solidFill>
                  <a:prstClr val="black"/>
                </a:solidFill>
                <a:latin typeface="Calibri"/>
              </a:rPr>
              <a:t> and other "disposables" a bit difficult to get used to. </a:t>
            </a:r>
            <a:endParaRPr lang="en-US" sz="2667" dirty="0">
              <a:solidFill>
                <a:prstClr val="black"/>
              </a:solidFill>
              <a:latin typeface="Calibri"/>
            </a:endParaRPr>
          </a:p>
        </p:txBody>
      </p:sp>
    </p:spTree>
    <p:extLst>
      <p:ext uri="{BB962C8B-B14F-4D97-AF65-F5344CB8AC3E}">
        <p14:creationId xmlns:p14="http://schemas.microsoft.com/office/powerpoint/2010/main" val="1900472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508000" y="787400"/>
            <a:ext cx="11277600" cy="1524000"/>
          </a:xfrm>
        </p:spPr>
        <p:txBody>
          <a:bodyPr>
            <a:normAutofit/>
          </a:bodyPr>
          <a:lstStyle/>
          <a:p>
            <a:pPr algn="ctr"/>
            <a:r>
              <a:rPr lang="en-US" b="1" dirty="0"/>
              <a:t>T</a:t>
            </a:r>
            <a:r>
              <a:rPr lang="en-US" b="1" dirty="0" smtClean="0">
                <a:effectLst/>
              </a:rPr>
              <a:t>ell us about a challenging experience you encountered</a:t>
            </a:r>
            <a:endParaRPr lang="en-US" dirty="0"/>
          </a:p>
        </p:txBody>
      </p:sp>
      <p:sp>
        <p:nvSpPr>
          <p:cNvPr id="3" name="Rectangle 2"/>
          <p:cNvSpPr/>
          <p:nvPr/>
        </p:nvSpPr>
        <p:spPr>
          <a:xfrm>
            <a:off x="304800" y="2032000"/>
            <a:ext cx="11379200" cy="4196662"/>
          </a:xfrm>
          <a:prstGeom prst="rect">
            <a:avLst/>
          </a:prstGeom>
        </p:spPr>
        <p:txBody>
          <a:bodyPr wrap="square">
            <a:spAutoFit/>
          </a:bodyPr>
          <a:lstStyle/>
          <a:p>
            <a:pPr lvl="0"/>
            <a:r>
              <a:rPr lang="en-US" sz="2667" dirty="0">
                <a:solidFill>
                  <a:prstClr val="black"/>
                </a:solidFill>
                <a:latin typeface="Calibri"/>
              </a:rPr>
              <a:t>Challenges of </a:t>
            </a:r>
            <a:r>
              <a:rPr lang="en-US" sz="2667" dirty="0">
                <a:solidFill>
                  <a:prstClr val="black"/>
                </a:solidFill>
                <a:latin typeface="Calibri"/>
              </a:rPr>
              <a:t>using unfamiliar </a:t>
            </a:r>
            <a:r>
              <a:rPr lang="en-US" sz="2667" dirty="0">
                <a:solidFill>
                  <a:prstClr val="black"/>
                </a:solidFill>
                <a:latin typeface="Calibri"/>
              </a:rPr>
              <a:t>tubing packs and equipment. Lack of safety devices.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Ventilator limitations.  </a:t>
            </a:r>
            <a:r>
              <a:rPr lang="en-US" sz="2667" dirty="0">
                <a:solidFill>
                  <a:prstClr val="black"/>
                </a:solidFill>
                <a:latin typeface="Calibri"/>
              </a:rPr>
              <a:t>Bleeding complications, with staff needing to donate fresh whole blood to stop </a:t>
            </a:r>
            <a:r>
              <a:rPr lang="en-US" sz="2667" dirty="0">
                <a:solidFill>
                  <a:prstClr val="black"/>
                </a:solidFill>
                <a:latin typeface="Calibri"/>
              </a:rPr>
              <a:t>bleeding</a:t>
            </a:r>
          </a:p>
          <a:p>
            <a:pPr lvl="0"/>
            <a:r>
              <a:rPr lang="en-US" sz="2667" dirty="0">
                <a:solidFill>
                  <a:prstClr val="black"/>
                </a:solidFill>
                <a:latin typeface="Calibri"/>
              </a:rPr>
              <a:t> </a:t>
            </a:r>
            <a:endParaRPr lang="en-US" sz="2667" dirty="0">
              <a:solidFill>
                <a:prstClr val="black"/>
              </a:solidFill>
              <a:latin typeface="Calibri"/>
            </a:endParaRPr>
          </a:p>
          <a:p>
            <a:pPr lvl="0"/>
            <a:r>
              <a:rPr lang="en-US" sz="2667" dirty="0">
                <a:solidFill>
                  <a:prstClr val="black"/>
                </a:solidFill>
                <a:latin typeface="Calibri"/>
              </a:rPr>
              <a:t>Loss </a:t>
            </a:r>
            <a:r>
              <a:rPr lang="en-US" sz="2667" dirty="0">
                <a:solidFill>
                  <a:prstClr val="black"/>
                </a:solidFill>
                <a:latin typeface="Calibri"/>
              </a:rPr>
              <a:t>of oxygen gas supply from piped in system on one </a:t>
            </a:r>
            <a:r>
              <a:rPr lang="en-US" sz="2667" dirty="0">
                <a:solidFill>
                  <a:prstClr val="black"/>
                </a:solidFill>
                <a:latin typeface="Calibri"/>
              </a:rPr>
              <a:t>case.  Then </a:t>
            </a:r>
            <a:r>
              <a:rPr lang="en-US" sz="2667" dirty="0">
                <a:solidFill>
                  <a:prstClr val="black"/>
                </a:solidFill>
                <a:latin typeface="Calibri"/>
              </a:rPr>
              <a:t>loss of air on piped in system on a different case </a:t>
            </a:r>
            <a:endParaRPr lang="en-US" sz="2667" dirty="0">
              <a:solidFill>
                <a:prstClr val="black"/>
              </a:solidFill>
              <a:latin typeface="Calibri"/>
            </a:endParaRPr>
          </a:p>
          <a:p>
            <a:pPr lvl="0"/>
            <a:endParaRPr lang="en-US" sz="2667" dirty="0">
              <a:solidFill>
                <a:prstClr val="black"/>
              </a:solidFill>
              <a:latin typeface="Calibri"/>
            </a:endParaRPr>
          </a:p>
          <a:p>
            <a:pPr lvl="0"/>
            <a:r>
              <a:rPr lang="en-US" sz="2667" dirty="0">
                <a:solidFill>
                  <a:prstClr val="black"/>
                </a:solidFill>
                <a:latin typeface="Calibri"/>
              </a:rPr>
              <a:t>Using different donated circuits on every case. </a:t>
            </a:r>
            <a:endParaRPr lang="en-US" sz="2667" dirty="0">
              <a:solidFill>
                <a:prstClr val="black"/>
              </a:solidFill>
              <a:latin typeface="Calibri"/>
            </a:endParaRPr>
          </a:p>
        </p:txBody>
      </p:sp>
    </p:spTree>
    <p:extLst>
      <p:ext uri="{BB962C8B-B14F-4D97-AF65-F5344CB8AC3E}">
        <p14:creationId xmlns:p14="http://schemas.microsoft.com/office/powerpoint/2010/main" val="29272737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2370</Words>
  <Application>Microsoft Office PowerPoint</Application>
  <PresentationFormat>Widescreen</PresentationFormat>
  <Paragraphs>202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PowerPoint Presentation</vt:lpstr>
      <vt:lpstr>PowerPoint Presentation</vt:lpstr>
      <vt:lpstr>PowerPoint Presentation</vt:lpstr>
      <vt:lpstr>What patient population did you serve during your five most recent missions?</vt:lpstr>
      <vt:lpstr>Tell us about a challenging experience you encountered</vt:lpstr>
      <vt:lpstr>Tell us about a challenging experience you encountered</vt:lpstr>
      <vt:lpstr>Tell us about a challenging experience you encountered</vt:lpstr>
      <vt:lpstr>Tell us about a challenging experience you encountered</vt:lpstr>
      <vt:lpstr>Tell us about a challenging experience you encountered</vt:lpstr>
      <vt:lpstr>Tell us about a challenging experience you encountered</vt:lpstr>
      <vt:lpstr>Tell us about a challenging experience you encountered</vt:lpstr>
      <vt:lpstr>Tell us about a challenging experience you encountered</vt:lpstr>
      <vt:lpstr>Tell us about a challenging experience you encountered</vt:lpstr>
      <vt:lpstr>Advice</vt:lpstr>
      <vt:lpstr>Advice</vt:lpstr>
      <vt:lpstr>Advice</vt:lpstr>
      <vt:lpstr>Advice</vt:lpstr>
      <vt:lpstr>Advice</vt:lpstr>
      <vt:lpstr>Advice</vt:lpstr>
      <vt:lpstr>List the top five items you would bring on a mission</vt:lpstr>
      <vt:lpstr>List the top five items you would bring on a mission</vt:lpstr>
      <vt:lpstr>List the top five items you would bring on a mission</vt:lpstr>
      <vt:lpstr>Tell us about an uplifting experience that you remember from one of your missions?</vt:lpstr>
      <vt:lpstr>Tell us about an uplifting experience that you remember from one of your missions?</vt:lpstr>
      <vt:lpstr>Tell us about an uplifting experience that you remember from one of your missions?</vt:lpstr>
      <vt:lpstr>Tell us about an uplifting experience that you remember from one of your missions?</vt:lpstr>
      <vt:lpstr>Tell us about an uplifting experience that you remember from one of your missions?</vt:lpstr>
      <vt:lpstr>Tell us about an uplifting experience that you remember from one of your missions?</vt:lpstr>
    </vt:vector>
  </TitlesOfParts>
  <Company>Duke University Health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Genericlocaluser</dc:creator>
  <cp:lastModifiedBy>Genericlocaluser</cp:lastModifiedBy>
  <cp:revision>1</cp:revision>
  <dcterms:created xsi:type="dcterms:W3CDTF">2018-03-01T10:13:05Z</dcterms:created>
  <dcterms:modified xsi:type="dcterms:W3CDTF">2018-03-01T10:13:53Z</dcterms:modified>
</cp:coreProperties>
</file>